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6"/>
    <p:sldMasterId id="214748369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5143500" cx="9144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Source Code Pro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IBM Plex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Dvora Toledano Kitai"/>
  <p:cmAuthor clrIdx="1" id="1" initials="" lastIdx="1" name="Adar Budom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7F5438-072F-4985-8DB8-A0EA626F5237}">
  <a:tblStyle styleId="{B17F5438-072F-4985-8DB8-A0EA626F52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Mono-regular.fntdata"/><Relationship Id="rId20" Type="http://schemas.openxmlformats.org/officeDocument/2006/relationships/slide" Target="slides/slide12.xml"/><Relationship Id="rId42" Type="http://schemas.openxmlformats.org/officeDocument/2006/relationships/font" Target="fonts/IBMPlexMono-italic.fntdata"/><Relationship Id="rId41" Type="http://schemas.openxmlformats.org/officeDocument/2006/relationships/font" Target="fonts/IBMPlexMono-bold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43" Type="http://schemas.openxmlformats.org/officeDocument/2006/relationships/font" Target="fonts/IBMPlexMono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Poppins-regular.fntdata"/><Relationship Id="rId27" Type="http://schemas.openxmlformats.org/officeDocument/2006/relationships/slide" Target="slides/slide19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Poppins-bold.fntdata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3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2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5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4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7.xml"/><Relationship Id="rId37" Type="http://schemas.openxmlformats.org/officeDocument/2006/relationships/font" Target="fonts/PTSans-bold.fntdata"/><Relationship Id="rId14" Type="http://schemas.openxmlformats.org/officeDocument/2006/relationships/slide" Target="slides/slide6.xml"/><Relationship Id="rId36" Type="http://schemas.openxmlformats.org/officeDocument/2006/relationships/font" Target="fonts/PTSans-regular.fntdata"/><Relationship Id="rId17" Type="http://schemas.openxmlformats.org/officeDocument/2006/relationships/slide" Target="slides/slide9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8.xml"/><Relationship Id="rId38" Type="http://schemas.openxmlformats.org/officeDocument/2006/relationships/font" Target="fonts/PTSans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6-22T04:16:41.064">
    <p:pos x="6000" y="0"/>
    <p:text>להסביר בהרצאה שאנחנו מחליפים את המודולוה של חיזוי הקשרים במודולה של זיהוי אנומליות</p:text>
  </p:cm>
  <p:cm authorId="1" idx="1" dt="2025-06-30T06:21:12.929">
    <p:pos x="6000" y="100"/>
    <p:text>האם לשנות את הכותרת?
לדעתו אין צורך להוסיף ריבוע של זיהוי אנומליה ומספיק להגיד בעל פה כי השקופית הזאת מציגה את המודל של המאמר בכלליות</p:text>
  </p:cm>
  <p:cm authorId="0" idx="2" dt="2025-06-30T06:21:12.929">
    <p:pos x="6000" y="100"/>
    <p:text>אין צורך לשנות את הכותרת. אפשר להחליף במהירות את השקף כדי להדגיש את השינוי המוצע במודל או להגיד בעל פה. זה לוקח אותו זמן :)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6-22T04:17:56.957">
    <p:pos x="6000" y="0"/>
    <p:text>בתמונה התחתונה הימנית  זה צריך להיות T גדול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6-22T04:19:40.870">
    <p:pos x="6000" y="0"/>
    <p:text>קשה לראות את הכתוב וצריך לבטל סימון בצהוב של הנוסחה בגרף התחתון מצד שמאל. נדמה לי שבספר בדקתי את הנוסחה. צריך לוודא שהויזואליזציה הגרפית תואמת את השינויים שעשינו בפרק 4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6-22T04:22:12.608">
    <p:pos x="6000" y="0"/>
    <p:text>צריך לשוחח על הייצוג הגרפי הזה. השלב השלישי משמאל שמתייחס לתהליך האיטרטיבי של הולידציה הוא מעל שלבם 1,2,4,5 והשלב השישי של ניתוח האנומליה לאורך האיטרציות יגיע בסוף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62586a4db6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62586a4db6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שובל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698dc2aa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3698dc2aa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שובל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3698dc2aa1d_0_3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3698dc2aa1d_0_3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698dc2aa1d_0_3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3698dc2aa1d_0_3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698dc2aa1d_0_3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3698dc2aa1d_0_3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62586a4db6_0_2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362586a4db6_0_2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33d5af4c4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33d5af4c4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62586a4db6_0_2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362586a4db6_0_2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אדר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62586a4db6_0_4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62586a4db6_0_4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אדר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362586a4db6_0_3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362586a4db6_0_3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אדר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3698dc2aa1d_0_4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3698dc2aa1d_0_4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62586a4db6_0_2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362586a4db6_0_2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</a:rPr>
              <a:t>שובל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w">
                <a:solidFill>
                  <a:schemeClr val="dk1"/>
                </a:solidFill>
              </a:rPr>
              <a:t>The structure of citation networks is increasingly dynamic, driven by the rapid and continuous growth in scientific publications.</a:t>
            </a:r>
            <a:br>
              <a:rPr lang="i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w">
                <a:solidFill>
                  <a:schemeClr val="dk1"/>
                </a:solidFill>
              </a:rPr>
              <a:t>Static graph analysis methods fall short in capturing evolving behaviors and hierarchical patterns in time-varying networks.</a:t>
            </a:r>
            <a:br>
              <a:rPr lang="i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w">
                <a:solidFill>
                  <a:schemeClr val="dk1"/>
                </a:solidFill>
              </a:rPr>
              <a:t>Citation patterns often deviate from expected norms, exhibiting early peaks, delayed recognition, or abrupt declines.</a:t>
            </a:r>
            <a:br>
              <a:rPr lang="i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w">
                <a:solidFill>
                  <a:schemeClr val="dk1"/>
                </a:solidFill>
              </a:rPr>
              <a:t>Detecting such anomalous patterns is crucial for identifying papers with unexpected impact trajectories and understanding emerging trends in science.</a:t>
            </a:r>
            <a:br>
              <a:rPr lang="i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62586a4db6_0_2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62586a4db6_0_2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</a:rPr>
              <a:t>שובל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w">
                <a:solidFill>
                  <a:schemeClr val="dk1"/>
                </a:solidFill>
              </a:rPr>
              <a:t>Many existing models embed nodes in Euclidean space, which assumes polynomial growth and fails to reflect the hierarchical and rapidly evolving structure of citation networks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w">
                <a:solidFill>
                  <a:schemeClr val="dk1"/>
                </a:solidFill>
              </a:rPr>
              <a:t>Citation dynamics often follow exponential trends—requiring hyperbolic geometry to capture them effectively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w">
                <a:solidFill>
                  <a:schemeClr val="dk1"/>
                </a:solidFill>
              </a:rPr>
              <a:t>M</a:t>
            </a:r>
            <a:r>
              <a:rPr lang="iw">
                <a:solidFill>
                  <a:schemeClr val="dk1"/>
                </a:solidFill>
              </a:rPr>
              <a:t>anual Detection Doesn’t Scale </a:t>
            </a:r>
            <a:r>
              <a:rPr lang="i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</a:rPr>
              <a:t>Analyzing citation trends manually is time-consuming and impractical, especially with the rapid growth of scientific publications.</a:t>
            </a:r>
            <a:br>
              <a:rPr lang="i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w">
                <a:solidFill>
                  <a:schemeClr val="dk1"/>
                </a:solidFill>
              </a:rPr>
              <a:t>Need for a Smarter Model</a:t>
            </a:r>
            <a:br>
              <a:rPr b="1" lang="iw">
                <a:solidFill>
                  <a:schemeClr val="dk1"/>
                </a:solidFill>
              </a:rPr>
            </a:br>
            <a:r>
              <a:rPr lang="iw">
                <a:solidFill>
                  <a:schemeClr val="dk1"/>
                </a:solidFill>
              </a:rPr>
              <a:t> We need a model that combines geometric structure—captured through hyperbolic embedding—with temporal dynamics, enabling better detection of unusual citation behavior over time.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62586a4db6_0_2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62586a4db6_0_2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שובל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62586a4db6_0_2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362586a4db6_0_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אדר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698dc2aa1d_0_1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3698dc2aa1d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אדר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3698dc2aa1d_0_3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3698dc2aa1d_0_3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אדר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698dc2aa1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698dc2aa1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שובל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62586a4db6_0_4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62586a4db6_0_4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שובל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55" name="Google Shape;55;p14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56" name="Google Shape;56;p1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7" name="Google Shape;57;p1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" name="Google Shape;58;p14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" name="Google Shape;61;p14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" name="Google Shape;63;p14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14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" name="Google Shape;69;p14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70" name="Google Shape;70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14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73" name="Google Shape;73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14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76" name="Google Shape;76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" name="Google Shape;78;p14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79" name="Google Shape;79;p1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83" name="Google Shape;83;p1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" name="Google Shape;90;p14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" name="Google Shape;91;p1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92" name="Google Shape;92;p1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1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96" name="Google Shape;96;p1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14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01" name="Google Shape;101;p14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102" name="Google Shape;102;p14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103" name="Google Shape;103;p14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14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106" name="Google Shape;106;p1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7" name="Google Shape;107;p1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8" name="Google Shape;108;p1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09" name="Google Shape;109;p1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1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1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1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1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4" name="Google Shape;114;p1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14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116" name="Google Shape;116;p14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14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121" name="Google Shape;121;p1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2" name="Google Shape;122;p1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3" name="Google Shape;123;p1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4" name="Google Shape;124;p1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1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1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1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9" name="Google Shape;129;p1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4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131" name="Google Shape;131;p1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2" name="Google Shape;132;p1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3" name="Google Shape;133;p1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4" name="Google Shape;134;p1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1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" name="Google Shape;136;p1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" name="Google Shape;137;p1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" name="Google Shape;138;p1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9" name="Google Shape;139;p1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15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4" name="Google Shape;144;p15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45" name="Google Shape;145;p15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46" name="Google Shape;146;p15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5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49" name="Google Shape;149;p15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15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52" name="Google Shape;152;p1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53" name="Google Shape;153;p1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4" name="Google Shape;154;p1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55" name="Google Shape;155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60" name="Google Shape;160;p1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15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62" name="Google Shape;162;p1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63" name="Google Shape;163;p1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4" name="Google Shape;164;p1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65" name="Google Shape;165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70" name="Google Shape;170;p1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5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72" name="Google Shape;172;p1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3" name="Google Shape;173;p1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4" name="Google Shape;174;p1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5" name="Google Shape;175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80" name="Google Shape;180;p1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5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82" name="Google Shape;182;p1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88" name="Google Shape;188;p16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89" name="Google Shape;189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" name="Google Shape;190;p16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91" name="Google Shape;191;p16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" name="Google Shape;193;p16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" name="Google Shape;194;p16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95" name="Google Shape;195;p16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6" name="Google Shape;196;p16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97" name="Google Shape;197;p1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1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" name="Google Shape;199;p16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00" name="Google Shape;200;p1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2" name="Google Shape;202;p16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203" name="Google Shape;203;p1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05" name="Google Shape;205;p16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206" name="Google Shape;206;p16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209" name="Google Shape;209;p16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210" name="Google Shape;210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" name="Google Shape;213;p16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16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216" name="Google Shape;216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" name="Google Shape;222;p17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3" name="Google Shape;223;p17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24" name="Google Shape;224;p17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25" name="Google Shape;225;p17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226" name="Google Shape;226;p1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" name="Google Shape;227;p17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228" name="Google Shape;228;p1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1" name="Google Shape;231;p17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232" name="Google Shape;232;p17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233" name="Google Shape;233;p17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234" name="Google Shape;234;p17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17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17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7" name="Google Shape;237;p17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238" name="Google Shape;238;p17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239" name="Google Shape;239;p17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" name="Google Shape;240;p17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1" name="Google Shape;241;p17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42" name="Google Shape;242;p17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43" name="Google Shape;243;p17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44" name="Google Shape;244;p17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45" name="Google Shape;245;p17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6" name="Google Shape;246;p17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7" name="Google Shape;247;p17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8" name="Google Shape;248;p17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9" name="Google Shape;249;p17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50" name="Google Shape;250;p17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1" name="Google Shape;251;p17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52" name="Google Shape;252;p17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17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17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17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6" name="Google Shape;256;p17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57" name="Google Shape;257;p17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58" name="Google Shape;258;p17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59" name="Google Shape;259;p17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60" name="Google Shape;260;p17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61" name="Google Shape;261;p17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62" name="Google Shape;262;p17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63" name="Google Shape;263;p17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64" name="Google Shape;264;p17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65" name="Google Shape;265;p17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66" name="Google Shape;266;p17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67" name="Google Shape;267;p17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68" name="Google Shape;268;p17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69" name="Google Shape;269;p17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70" name="Google Shape;270;p17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71" name="Google Shape;271;p17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72" name="Google Shape;272;p17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73" name="Google Shape;273;p17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74" name="Google Shape;274;p17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75" name="Google Shape;275;p17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76" name="Google Shape;276;p17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77" name="Google Shape;27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9" name="Google Shape;279;p17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80" name="Google Shape;280;p17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81" name="Google Shape;281;p17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3" name="Google Shape;283;p17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17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85" name="Google Shape;285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6" name="Google Shape;286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7" name="Google Shape;287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8" name="Google Shape;288;p17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89" name="Google Shape;289;p17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90" name="Google Shape;290;p17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17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93" name="Google Shape;293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4" name="Google Shape;294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5" name="Google Shape;295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8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98" name="Google Shape;298;p18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9" name="Google Shape;299;p18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1" name="Google Shape;301;p18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302" name="Google Shape;302;p18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303" name="Google Shape;303;p18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18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306" name="Google Shape;306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7" name="Google Shape;307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8" name="Google Shape;308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9" name="Google Shape;309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4" name="Google Shape;314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8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316" name="Google Shape;316;p18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18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321" name="Google Shape;321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2" name="Google Shape;322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3" name="Google Shape;323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4" name="Google Shape;324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5" name="Google Shape;325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6" name="Google Shape;326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" name="Google Shape;327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" name="Google Shape;328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9" name="Google Shape;329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8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331" name="Google Shape;331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2" name="Google Shape;332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33" name="Google Shape;333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4" name="Google Shape;334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5" name="Google Shape;335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6" name="Google Shape;336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7" name="Google Shape;337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8" name="Google Shape;338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9" name="Google Shape;339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0" name="Google Shape;340;p18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341" name="Google Shape;341;p18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342" name="Google Shape;342;p18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18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45" name="Google Shape;345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46" name="Google Shape;346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7" name="Google Shape;347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48" name="Google Shape;348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53" name="Google Shape;353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18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55" name="Google Shape;355;p18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60" name="Google Shape;360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61" name="Google Shape;361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62" name="Google Shape;362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3" name="Google Shape;363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68" name="Google Shape;368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18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70" name="Google Shape;370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71" name="Google Shape;371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72" name="Google Shape;372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73" name="Google Shape;373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" name="Google Shape;374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" name="Google Shape;375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" name="Google Shape;376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" name="Google Shape;377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78" name="Google Shape;378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18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80" name="Google Shape;380;p1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1" name="Google Shape;381;p1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2" name="Google Shape;382;p1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85" name="Google Shape;38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6" name="Google Shape;386;p19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87" name="Google Shape;387;p19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90" name="Google Shape;390;p19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" name="Google Shape;392;p19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93" name="Google Shape;393;p1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4" name="Google Shape;394;p1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5" name="Google Shape;395;p1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6" name="Google Shape;396;p19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97" name="Google Shape;397;p1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19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19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404" name="Google Shape;404;p1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19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407" name="Google Shape;407;p1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11" name="Google Shape;411;p20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412" name="Google Shape;412;p20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413" name="Google Shape;413;p20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0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5" name="Google Shape;415;p20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20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2" name="Google Shape;422;p21"/>
          <p:cNvSpPr txBox="1"/>
          <p:nvPr>
            <p:ph idx="1" type="subTitle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423" name="Google Shape;423;p21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24" name="Google Shape;424;p21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425" name="Google Shape;425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" name="Google Shape;426;p21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427" name="Google Shape;427;p21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21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29" name="Google Shape;429;p2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2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1" name="Google Shape;431;p21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32" name="Google Shape;432;p2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2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4" name="Google Shape;434;p21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435" name="Google Shape;435;p2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2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7" name="Google Shape;437;p21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438" name="Google Shape;438;p21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3" name="Google Shape;443;p21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4" name="Google Shape;444;p21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2" name="Google Shape;452;p21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53" name="Google Shape;453;p21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4" name="Google Shape;454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5" name="Google Shape;455;p21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56" name="Google Shape;456;p21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" name="Google Shape;459;p21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60" name="Google Shape;460;p2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3" name="Google Shape;463;p21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21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66" name="Google Shape;466;p2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7" name="Google Shape;467;p2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8" name="Google Shape;468;p2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22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23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75" name="Google Shape;475;p23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76" name="Google Shape;476;p23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77" name="Google Shape;477;p23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9" name="Google Shape;479;p23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80" name="Google Shape;480;p2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2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2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7" name="Google Shape;487;p23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88" name="Google Shape;488;p2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2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5" name="Google Shape;495;p23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96" name="Google Shape;496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8" name="Google Shape;498;p23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99" name="Google Shape;499;p23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500" name="Google Shape;500;p23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01" name="Google Shape;501;p2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02" name="Google Shape;502;p2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2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2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2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2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07" name="Google Shape;507;p2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" name="Google Shape;508;p23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09" name="Google Shape;509;p2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0" name="Google Shape;510;p2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2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2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2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2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5" name="Google Shape;515;p2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6" name="Google Shape;516;p23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17" name="Google Shape;517;p2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8" name="Google Shape;518;p2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2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2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2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2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2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" name="Google Shape;524;p23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25" name="Google Shape;525;p2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26" name="Google Shape;526;p2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7" name="Google Shape;527;p2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" name="Google Shape;528;p2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" name="Google Shape;529;p2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" name="Google Shape;530;p2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1" name="Google Shape;531;p2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2" name="Google Shape;532;p23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533" name="Google Shape;533;p23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34" name="Google Shape;534;p23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23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536" name="Google Shape;536;p23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3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1" name="Google Shape;541;p25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25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25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25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25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46" name="Google Shape;546;p25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47" name="Google Shape;547;p25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48" name="Google Shape;548;p25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49" name="Google Shape;549;p25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50" name="Google Shape;550;p25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51" name="Google Shape;551;p25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52" name="Google Shape;552;p25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53" name="Google Shape;553;p25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54" name="Google Shape;554;p25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5" name="Google Shape;555;p25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56" name="Google Shape;556;p2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25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64" name="Google Shape;564;p2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5" name="Google Shape;565;p2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66" name="Google Shape;566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8" name="Google Shape;568;p25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69" name="Google Shape;569;p2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0" name="Google Shape;570;p2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71" name="Google Shape;57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3" name="Google Shape;573;p25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74" name="Google Shape;574;p2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5" name="Google Shape;575;p2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76" name="Google Shape;576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78" name="Google Shape;578;p25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79" name="Google Shape;579;p25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80" name="Google Shape;580;p2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3" name="Google Shape;583;p25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25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86" name="Google Shape;586;p25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7" name="Google Shape;587;p25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8" name="Google Shape;588;p25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6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1" name="Google Shape;591;p26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4" name="Google Shape;594;p27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95" name="Google Shape;595;p2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27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98" name="Google Shape;598;p27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9" name="Google Shape;599;p27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600" name="Google Shape;600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7" name="Google Shape;607;p27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608" name="Google Shape;608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27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7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620" name="Google Shape;620;p27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621" name="Google Shape;621;p27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622" name="Google Shape;622;p2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23" name="Google Shape;623;p2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" name="Google Shape;624;p2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5" name="Google Shape;625;p2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6" name="Google Shape;626;p2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7" name="Google Shape;627;p2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28" name="Google Shape;628;p2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9" name="Google Shape;629;p27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30" name="Google Shape;630;p2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3" name="Google Shape;633;p2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36" name="Google Shape;636;p2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7" name="Google Shape;637;p27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38" name="Google Shape;638;p2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39" name="Google Shape;639;p2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0" name="Google Shape;640;p2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" name="Google Shape;641;p2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" name="Google Shape;642;p2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" name="Google Shape;643;p2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4" name="Google Shape;644;p2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" name="Google Shape;645;p27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46" name="Google Shape;646;p2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7" name="Google Shape;647;p2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" name="Google Shape;648;p2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" name="Google Shape;649;p2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3" name="Google Shape;653;p27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54" name="Google Shape;654;p27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55" name="Google Shape;655;p27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6" name="Google Shape;656;p27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7" name="Google Shape;657;p27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58" name="Google Shape;658;p27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7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2" name="Google Shape;662;p28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63" name="Google Shape;663;p28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64" name="Google Shape;664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7" name="Google Shape;667;p28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68" name="Google Shape;668;p28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9" name="Google Shape;669;p28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70" name="Google Shape;670;p2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2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72" name="Google Shape;672;p28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28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75" name="Google Shape;675;p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6" name="Google Shape;676;p28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77" name="Google Shape;677;p28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8" name="Google Shape;678;p28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79" name="Google Shape;679;p2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2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81" name="Google Shape;681;p28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82" name="Google Shape;682;p2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28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85" name="Google Shape;685;p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28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" name="Google Shape;687;p28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88" name="Google Shape;688;p28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89" name="Google Shape;689;p2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2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2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2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2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6" name="Google Shape;696;p28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97" name="Google Shape;697;p2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2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2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2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2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2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4" name="Google Shape;704;p28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705" name="Google Shape;705;p2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2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2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2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2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2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2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2" name="Google Shape;712;p28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713" name="Google Shape;713;p2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4" name="Google Shape;714;p2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5" name="Google Shape;715;p2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18" name="Google Shape;718;p29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719" name="Google Shape;719;p29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720" name="Google Shape;720;p29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21" name="Google Shape;721;p29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722" name="Google Shape;722;p29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29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29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29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29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29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29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9" name="Google Shape;729;p29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730" name="Google Shape;730;p29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29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29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29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29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29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29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7" name="Google Shape;737;p29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8" name="Google Shape;738;p29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39" name="Google Shape;739;p2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" name="Google Shape;741;p29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2" name="Google Shape;742;p2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4" name="Google Shape;744;p29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45" name="Google Shape;745;p2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6" name="Google Shape;746;p29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47" name="Google Shape;747;p29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48" name="Google Shape;748;p29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29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0" name="Google Shape;750;p29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2" name="Google Shape;752;p29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53" name="Google Shape;753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60" name="Google Shape;760;p29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1" name="Google Shape;761;p2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62" name="Google Shape;762;p2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3" name="Google Shape;763;p2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0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66" name="Google Shape;766;p30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7" name="Google Shape;767;p30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68" name="Google Shape;768;p30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69" name="Google Shape;76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1" name="Google Shape;771;p30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72" name="Google Shape;77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74" name="Google Shape;77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75" name="Google Shape;775;p30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76" name="Google Shape;776;p3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30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" name="Google Shape;779;p30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80" name="Google Shape;780;p3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8" name="Google Shape;788;p30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89" name="Google Shape;789;p30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90" name="Google Shape;790;p30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" name="Google Shape;792;p30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93" name="Google Shape;793;p3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6" name="Google Shape;796;p30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97" name="Google Shape;797;p30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9" name="Google Shape;799;p30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0" name="Google Shape;800;p30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801" name="Google Shape;801;p30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0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3" name="Google Shape;803;p30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6" name="Google Shape;806;p31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31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8" name="Google Shape;808;p31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809" name="Google Shape;809;p31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31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812" name="Google Shape;812;p31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31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817" name="Google Shape;817;p31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818" name="Google Shape;818;p31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1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1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21" name="Google Shape;821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2" name="Google Shape;822;p31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4" name="Google Shape;824;p31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825" name="Google Shape;825;p31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1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7" name="Google Shape;827;p31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828" name="Google Shape;828;p3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31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836" name="Google Shape;836;p3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2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32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6" name="Google Shape;846;p32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47" name="Google Shape;847;p3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8" name="Google Shape;848;p32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49" name="Google Shape;849;p3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32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57" name="Google Shape;857;p32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8" name="Google Shape;858;p32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59" name="Google Shape;859;p3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3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1" name="Google Shape;861;p32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62" name="Google Shape;862;p3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3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4" name="Google Shape;864;p32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65" name="Google Shape;865;p3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3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67" name="Google Shape;867;p32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8" name="Google Shape;868;p32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69" name="Google Shape;869;p32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2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" name="Google Shape;871;p32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72" name="Google Shape;872;p32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2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4" name="Google Shape;874;p32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75" name="Google Shape;875;p3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32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9" name="Google Shape;879;p32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80" name="Google Shape;880;p3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3" name="Google Shape;883;p32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84" name="Google Shape;884;p3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9" name="Google Shape;889;p33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90" name="Google Shape;890;p33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91" name="Google Shape;891;p33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4" name="Google Shape;894;p33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95" name="Google Shape;895;p33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" name="Google Shape;897;p33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98" name="Google Shape;898;p33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0" name="Google Shape;900;p33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901" name="Google Shape;901;p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03" name="Google Shape;903;p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4" name="Google Shape;904;p33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905" name="Google Shape;905;p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6" name="Google Shape;906;p33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907" name="Google Shape;907;p33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3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09" name="Google Shape;909;p33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910" name="Google Shape;910;p33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33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2" name="Google Shape;912;p33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913" name="Google Shape;913;p33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33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5" name="Google Shape;915;p33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916" name="Google Shape;916;p33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33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18" name="Google Shape;918;p33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919" name="Google Shape;919;p33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0" name="Google Shape;920;p33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34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923" name="Google Shape;923;p3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4" name="Google Shape;924;p34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25" name="Google Shape;925;p34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26" name="Google Shape;926;p34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34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8" name="Google Shape;928;p34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29" name="Google Shape;929;p34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34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34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2" name="Google Shape;932;p34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33" name="Google Shape;933;p3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35" name="Google Shape;935;p3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36" name="Google Shape;936;p3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7" name="Google Shape;937;p3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8" name="Google Shape;938;p3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9" name="Google Shape;939;p3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0" name="Google Shape;940;p3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41" name="Google Shape;941;p3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2" name="Google Shape;942;p34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943" name="Google Shape;943;p3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44" name="Google Shape;944;p3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45" name="Google Shape;945;p3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46" name="Google Shape;946;p3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7" name="Google Shape;947;p3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8" name="Google Shape;948;p3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9" name="Google Shape;949;p3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0" name="Google Shape;950;p3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51" name="Google Shape;951;p3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2" name="Google Shape;952;p34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53" name="Google Shape;953;p3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54" name="Google Shape;954;p3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55" name="Google Shape;955;p3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56" name="Google Shape;956;p3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7" name="Google Shape;957;p3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8" name="Google Shape;958;p3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9" name="Google Shape;959;p3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0" name="Google Shape;960;p3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61" name="Google Shape;961;p3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2" name="Google Shape;962;p34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63" name="Google Shape;963;p34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34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65" name="Google Shape;965;p34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66" name="Google Shape;966;p3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8" name="Google Shape;96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34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70" name="Google Shape;970;p34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71" name="Google Shape;971;p34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72" name="Google Shape;972;p34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73" name="Google Shape;973;p3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34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76" name="Google Shape;976;p3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9" name="Google Shape;979;p34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80" name="Google Shape;980;p3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81" name="Google Shape;981;p3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82" name="Google Shape;982;p3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83" name="Google Shape;983;p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4" name="Google Shape;984;p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5" name="Google Shape;985;p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6" name="Google Shape;986;p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7" name="Google Shape;987;p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88" name="Google Shape;988;p3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9" name="Google Shape;989;p34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90" name="Google Shape;990;p34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91" name="Google Shape;991;p3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3" name="Google Shape;993;p34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94" name="Google Shape;994;p3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6" name="Google Shape;996;p34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97" name="Google Shape;997;p3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8" name="Google Shape;998;p34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99" name="Google Shape;999;p3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00" name="Google Shape;1000;p3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01" name="Google Shape;1001;p3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002" name="Google Shape;1002;p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3" name="Google Shape;1003;p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4" name="Google Shape;1004;p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5" name="Google Shape;1005;p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6" name="Google Shape;1006;p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07" name="Google Shape;1007;p3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8" name="Google Shape;1008;p34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1009" name="Google Shape;1009;p3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10" name="Google Shape;1010;p3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11" name="Google Shape;1011;p3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012" name="Google Shape;1012;p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17" name="Google Shape;1017;p3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0" name="Google Shape;1020;p35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1" name="Google Shape;1021;p35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2" name="Google Shape;1022;p35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23" name="Google Shape;1023;p35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24" name="Google Shape;1024;p35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1025" name="Google Shape;1025;p3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6" name="Google Shape;1026;p35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027" name="Google Shape;1027;p35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028" name="Google Shape;1028;p35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0" name="Google Shape;1030;p35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031" name="Google Shape;1031;p35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5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4" name="Google Shape;1034;p35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35" name="Google Shape;1035;p3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36" name="Google Shape;1036;p3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37" name="Google Shape;1037;p35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38" name="Google Shape;1038;p3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9" name="Google Shape;1039;p3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0" name="Google Shape;1040;p3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1" name="Google Shape;1041;p3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2" name="Google Shape;1042;p3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43" name="Google Shape;1043;p3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4" name="Google Shape;1044;p35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45" name="Google Shape;1045;p3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46" name="Google Shape;1046;p3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47" name="Google Shape;1047;p35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48" name="Google Shape;1048;p3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9" name="Google Shape;1049;p3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0" name="Google Shape;1050;p3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1" name="Google Shape;1051;p3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2" name="Google Shape;1052;p3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53" name="Google Shape;1053;p3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54" name="Google Shape;1054;p35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55" name="Google Shape;1055;p3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56" name="Google Shape;1056;p3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57" name="Google Shape;1057;p35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58" name="Google Shape;1058;p3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9" name="Google Shape;1059;p3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0" name="Google Shape;1060;p3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1" name="Google Shape;1061;p3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2" name="Google Shape;1062;p3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63" name="Google Shape;1063;p3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4" name="Google Shape;1064;p35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65" name="Google Shape;1065;p35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35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7" name="Google Shape;1067;p35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68" name="Google Shape;1068;p3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70" name="Google Shape;1070;p35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35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72" name="Google Shape;1072;p3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3" name="Google Shape;1073;p3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4" name="Google Shape;1074;p3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35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76" name="Google Shape;1076;p35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77" name="Google Shape;1077;p3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35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82" name="Google Shape;1082;p3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3" name="Google Shape;1083;p3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84" name="Google Shape;1084;p3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3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6" name="Google Shape;1086;p3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87" name="Google Shape;1087;p3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3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35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0" name="Google Shape;1090;p35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91" name="Google Shape;1091;p3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92" name="Google Shape;1092;p3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93" name="Google Shape;1093;p3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36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96" name="Google Shape;1096;p36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97" name="Google Shape;1097;p36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98" name="Google Shape;1098;p36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9" name="Google Shape;1099;p36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100" name="Google Shape;1100;p3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1" name="Google Shape;1101;p3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2" name="Google Shape;1102;p3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3" name="Google Shape;1103;p36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36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5" name="Google Shape;1105;p36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7" name="Google Shape;1107;p36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08" name="Google Shape;1108;p36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09" name="Google Shape;1109;p36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10" name="Google Shape;1110;p36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111" name="Google Shape;1111;p36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3" name="Google Shape;1113;p36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114" name="Google Shape;1114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1" name="Google Shape;1121;p36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122" name="Google Shape;1122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9" name="Google Shape;1129;p36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130" name="Google Shape;1130;p3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1" name="Google Shape;1131;p36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6" name="Google Shape;1136;p36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137" name="Google Shape;1137;p3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9" name="Google Shape;1139;p36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140" name="Google Shape;1140;p3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2" name="Google Shape;1142;p36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143" name="Google Shape;1143;p36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144" name="Google Shape;1144;p36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6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6" name="Google Shape;1146;p36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8" name="Google Shape;1148;p36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49" name="Google Shape;1149;p3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7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8" name="Google Shape;1158;p37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9" name="Google Shape;1159;p37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0" name="Google Shape;116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1" name="Google Shape;1161;p37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62" name="Google Shape;1162;p37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63" name="Google Shape;1163;p37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64" name="Google Shape;1164;p37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65" name="Google Shape;1165;p37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66" name="Google Shape;1166;p37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67" name="Google Shape;1167;p3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68" name="Google Shape;1168;p3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69" name="Google Shape;1169;p3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37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74" name="Google Shape;1174;p3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5" name="Google Shape;1175;p3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76" name="Google Shape;1176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78" name="Google Shape;1178;p3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79" name="Google Shape;1179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81" name="Google Shape;1181;p3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37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83" name="Google Shape;1183;p3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4" name="Google Shape;1184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5" name="Google Shape;1185;p37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6" name="Google Shape;1186;p3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87" name="Google Shape;1187;p3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4" name="Google Shape;1194;p3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95" name="Google Shape;1195;p3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2" name="Google Shape;1202;p3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203" name="Google Shape;1203;p3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3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206" name="Google Shape;1206;p3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7" name="Google Shape;1207;p3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8" name="Google Shape;1208;p3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1" name="Google Shape;1211;p38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38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3" name="Google Shape;1213;p38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4" name="Google Shape;1214;p38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38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16" name="Google Shape;1216;p38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17" name="Google Shape;1217;p38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18" name="Google Shape;1218;p38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19" name="Google Shape;1219;p38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220" name="Google Shape;1220;p3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1" name="Google Shape;1221;p38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222" name="Google Shape;1222;p38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4" name="Google Shape;1224;p38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25" name="Google Shape;1225;p3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3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7" name="Google Shape;1227;p38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28" name="Google Shape;1228;p3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3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0" name="Google Shape;1230;p38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231" name="Google Shape;1231;p38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38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33" name="Google Shape;1233;p38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234" name="Google Shape;1234;p38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5" name="Google Shape;1235;p38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236" name="Google Shape;1236;p38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237" name="Google Shape;1237;p38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238" name="Google Shape;1238;p38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239" name="Google Shape;1239;p38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38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38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38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3" name="Google Shape;1243;p38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44" name="Google Shape;1244;p3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3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6" name="Google Shape;1246;p38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47" name="Google Shape;1247;p3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3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9" name="Google Shape;1249;p38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50" name="Google Shape;1250;p3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3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252" name="Google Shape;1252;p3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3" name="Google Shape;1253;p38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54" name="Google Shape;1254;p38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55" name="Google Shape;1255;p3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7" name="Google Shape;1257;p38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58" name="Google Shape;1258;p3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2" name="Google Shape;1262;p39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3" name="Google Shape;1263;p39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4" name="Google Shape;1264;p39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5" name="Google Shape;1265;p39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39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7" name="Google Shape;1267;p39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39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69" name="Google Shape;1269;p39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0" name="Google Shape;1270;p39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1" name="Google Shape;1271;p39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2" name="Google Shape;1272;p39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3" name="Google Shape;1273;p39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74" name="Google Shape;1274;p39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75" name="Google Shape;1275;p3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6" name="Google Shape;1276;p39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77" name="Google Shape;1277;p3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39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81" name="Google Shape;1281;p39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9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3" name="Google Shape;1283;p39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84" name="Google Shape;1284;p39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85" name="Google Shape;1285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88" name="Google Shape;1288;p3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9" name="Google Shape;1289;p39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90" name="Google Shape;1290;p39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91" name="Google Shape;1291;p3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3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3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3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3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3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3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8" name="Google Shape;1298;p39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99" name="Google Shape;1299;p3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3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3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3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3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3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3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06" name="Google Shape;1306;p39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307" name="Google Shape;1307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08" name="Google Shape;1308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09" name="Google Shape;1309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0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2" name="Google Shape;1312;p40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13" name="Google Shape;1313;p40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4" name="Google Shape;1314;p40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15" name="Google Shape;1315;p40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6" name="Google Shape;1316;p40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17" name="Google Shape;1317;p40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40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319" name="Google Shape;1319;p4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1" name="Google Shape;1321;p40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322" name="Google Shape;1322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3" name="Google Shape;1323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24" name="Google Shape;1324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1"/>
          <p:cNvSpPr txBox="1"/>
          <p:nvPr>
            <p:ph idx="1" type="subTitle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7" name="Google Shape;1327;p41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28" name="Google Shape;1328;p41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329" name="Google Shape;1329;p41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330" name="Google Shape;1330;p41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1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2" name="Google Shape;1332;p41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333" name="Google Shape;1333;p4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34" name="Google Shape;1334;p4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35" name="Google Shape;1335;p4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36" name="Google Shape;1336;p4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7" name="Google Shape;1337;p4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8" name="Google Shape;1338;p4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9" name="Google Shape;1339;p4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0" name="Google Shape;1340;p4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41" name="Google Shape;1341;p4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2" name="Google Shape;1342;p41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43" name="Google Shape;1343;p41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1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1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1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7" name="Google Shape;1347;p41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48" name="Google Shape;1348;p4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49" name="Google Shape;1349;p4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50" name="Google Shape;1350;p4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51" name="Google Shape;1351;p4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2" name="Google Shape;1352;p4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3" name="Google Shape;1353;p4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4" name="Google Shape;1354;p4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5" name="Google Shape;1355;p4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56" name="Google Shape;1356;p4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7" name="Google Shape;1357;p41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58" name="Google Shape;1358;p4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59" name="Google Shape;1359;p4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60" name="Google Shape;1360;p4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61" name="Google Shape;1361;p4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2" name="Google Shape;1362;p4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3" name="Google Shape;1363;p4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4" name="Google Shape;1364;p4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5" name="Google Shape;1365;p4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66" name="Google Shape;1366;p4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67" name="Google Shape;1367;p41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68" name="Google Shape;1368;p4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9" name="Google Shape;1369;p41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70" name="Google Shape;1370;p41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41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41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1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4" name="Google Shape;1374;p41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75" name="Google Shape;1375;p41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76" name="Google Shape;1376;p41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77" name="Google Shape;1377;p4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4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9" name="Google Shape;1379;p41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80" name="Google Shape;1380;p4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4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82" name="Google Shape;1382;p41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iw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iw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iw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w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b="1" lang="iw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iw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iw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4" name="Google Shape;1384;p42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85" name="Google Shape;1385;p42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86" name="Google Shape;1386;p4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0" name="Google Shape;1390;p42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91" name="Google Shape;1391;p4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2" name="Google Shape;1392;p4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93" name="Google Shape;1393;p4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4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5" name="Google Shape;1395;p4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96" name="Google Shape;1396;p4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4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98" name="Google Shape;1398;p42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42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400" name="Google Shape;1400;p42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1" name="Google Shape;1401;p4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42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3" name="Google Shape;1403;p42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404" name="Google Shape;1404;p4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42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12" name="Google Shape;1412;p4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4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4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4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4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4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19" name="Google Shape;1419;p42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420" name="Google Shape;1420;p42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2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" name="Google Shape;1423;p43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424" name="Google Shape;1424;p4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5" name="Google Shape;1425;p43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426" name="Google Shape;1426;p4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27" name="Google Shape;1427;p4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428" name="Google Shape;1428;p4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4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30" name="Google Shape;1430;p4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431" name="Google Shape;1431;p43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3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43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434" name="Google Shape;1434;p4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5" name="Google Shape;1435;p4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6" name="Google Shape;1436;p43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437" name="Google Shape;1437;p43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38" name="Google Shape;1438;p4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4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4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4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4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4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4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5" name="Google Shape;1445;p43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46" name="Google Shape;1446;p4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4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4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4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4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4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53" name="Google Shape;1453;p43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54" name="Google Shape;1454;p4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4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4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4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4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4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4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61" name="Google Shape;1461;p4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62" name="Google Shape;1462;p4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63" name="Google Shape;1463;p4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64" name="Google Shape;1464;p4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document/d/1-8_YIwoI9ISmEXnX_25S8BWQyQBqyd_7PSPpHw-FNSw/edit?tab=t.0#heading=h.prh5of5uoy8v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20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30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44"/>
          <p:cNvSpPr txBox="1"/>
          <p:nvPr>
            <p:ph idx="1" type="subTitle"/>
          </p:nvPr>
        </p:nvSpPr>
        <p:spPr>
          <a:xfrm>
            <a:off x="1096850" y="3376875"/>
            <a:ext cx="48825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400">
                <a:solidFill>
                  <a:srgbClr val="333333"/>
                </a:solidFill>
              </a:rPr>
              <a:t>Adar Budomski 206539363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400">
                <a:solidFill>
                  <a:srgbClr val="333333"/>
                </a:solidFill>
              </a:rPr>
              <a:t>Shoval Ben Shushan 207502428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400">
                <a:solidFill>
                  <a:srgbClr val="333333"/>
                </a:solidFill>
              </a:rPr>
              <a:t>Supervisor: Dr.Dvora Toledano-Kitai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w" sz="1200">
                <a:solidFill>
                  <a:srgbClr val="333333"/>
                </a:solidFill>
              </a:rPr>
              <a:t>Project number: 25-2-R-1</a:t>
            </a:r>
            <a:endParaRPr b="1" sz="1200"/>
          </a:p>
        </p:txBody>
      </p:sp>
      <p:sp>
        <p:nvSpPr>
          <p:cNvPr id="1470" name="Google Shape;1470;p44"/>
          <p:cNvSpPr txBox="1"/>
          <p:nvPr>
            <p:ph type="ctrTitle"/>
          </p:nvPr>
        </p:nvSpPr>
        <p:spPr>
          <a:xfrm>
            <a:off x="673875" y="968725"/>
            <a:ext cx="77703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800"/>
              <a:t>Lorentzian Anomaly Attention (LAA): 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w" sz="2800">
                <a:solidFill>
                  <a:srgbClr val="333333"/>
                </a:solidFill>
              </a:rPr>
              <a:t>A Self-Attentive Approach to Citation Networks</a:t>
            </a:r>
            <a:endParaRPr/>
          </a:p>
        </p:txBody>
      </p:sp>
      <p:grpSp>
        <p:nvGrpSpPr>
          <p:cNvPr id="1471" name="Google Shape;1471;p44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72" name="Google Shape;1472;p44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73" name="Google Shape;1473;p44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74" name="Google Shape;1474;p44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44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76" name="Google Shape;14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626" y="80597"/>
            <a:ext cx="3504725" cy="828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53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uFill>
                  <a:noFill/>
                </a:uFill>
                <a:hlinkClick r:id="rId3"/>
              </a:rPr>
              <a:t>Local Outlier Factor</a:t>
            </a:r>
            <a:r>
              <a:rPr lang="iw"/>
              <a:t> (</a:t>
            </a:r>
            <a:r>
              <a:rPr lang="iw"/>
              <a:t>LOF)</a:t>
            </a:r>
            <a:endParaRPr/>
          </a:p>
        </p:txBody>
      </p:sp>
      <p:pic>
        <p:nvPicPr>
          <p:cNvPr id="1672" name="Google Shape;16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626" y="1239025"/>
            <a:ext cx="4109699" cy="30822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3" name="Google Shape;1673;p53"/>
          <p:cNvSpPr txBox="1"/>
          <p:nvPr/>
        </p:nvSpPr>
        <p:spPr>
          <a:xfrm>
            <a:off x="586175" y="1444025"/>
            <a:ext cx="1980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Density-Based Detection</a:t>
            </a:r>
            <a:endParaRPr/>
          </a:p>
        </p:txBody>
      </p:sp>
      <p:sp>
        <p:nvSpPr>
          <p:cNvPr id="1674" name="Google Shape;1674;p53"/>
          <p:cNvSpPr txBox="1"/>
          <p:nvPr/>
        </p:nvSpPr>
        <p:spPr>
          <a:xfrm>
            <a:off x="509975" y="3039350"/>
            <a:ext cx="184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Isolation Depth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5" name="Google Shape;1675;p53"/>
          <p:cNvSpPr txBox="1"/>
          <p:nvPr/>
        </p:nvSpPr>
        <p:spPr>
          <a:xfrm>
            <a:off x="7221000" y="1239025"/>
            <a:ext cx="1923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Local Perspective</a:t>
            </a:r>
            <a:endParaRPr/>
          </a:p>
        </p:txBody>
      </p:sp>
      <p:sp>
        <p:nvSpPr>
          <p:cNvPr id="1676" name="Google Shape;1676;p53"/>
          <p:cNvSpPr txBox="1"/>
          <p:nvPr/>
        </p:nvSpPr>
        <p:spPr>
          <a:xfrm>
            <a:off x="7124975" y="3039350"/>
            <a:ext cx="2035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Effective in Complex Data</a:t>
            </a:r>
            <a:endParaRPr/>
          </a:p>
        </p:txBody>
      </p:sp>
      <p:sp>
        <p:nvSpPr>
          <p:cNvPr id="1677" name="Google Shape;1677;p53"/>
          <p:cNvSpPr/>
          <p:nvPr/>
        </p:nvSpPr>
        <p:spPr>
          <a:xfrm>
            <a:off x="205171" y="1570171"/>
            <a:ext cx="358464" cy="356808"/>
          </a:xfrm>
          <a:custGeom>
            <a:rect b="b" l="l" r="r" t="t"/>
            <a:pathLst>
              <a:path extrusionOk="0" h="11201" w="11253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53"/>
          <p:cNvGrpSpPr/>
          <p:nvPr/>
        </p:nvGrpSpPr>
        <p:grpSpPr>
          <a:xfrm>
            <a:off x="8028723" y="1239034"/>
            <a:ext cx="380393" cy="363118"/>
            <a:chOff x="4126815" y="2760704"/>
            <a:chExt cx="380393" cy="363118"/>
          </a:xfrm>
        </p:grpSpPr>
        <p:sp>
          <p:nvSpPr>
            <p:cNvPr id="1679" name="Google Shape;1679;p53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3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3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3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3" name="Google Shape;1683;p53"/>
          <p:cNvSpPr/>
          <p:nvPr/>
        </p:nvSpPr>
        <p:spPr>
          <a:xfrm>
            <a:off x="8445817" y="3039360"/>
            <a:ext cx="344097" cy="340033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4" name="Google Shape;1684;p53"/>
          <p:cNvGrpSpPr/>
          <p:nvPr/>
        </p:nvGrpSpPr>
        <p:grpSpPr>
          <a:xfrm>
            <a:off x="152399" y="3065032"/>
            <a:ext cx="358155" cy="358123"/>
            <a:chOff x="4896099" y="1970920"/>
            <a:chExt cx="358155" cy="358123"/>
          </a:xfrm>
        </p:grpSpPr>
        <p:sp>
          <p:nvSpPr>
            <p:cNvPr id="1685" name="Google Shape;1685;p53"/>
            <p:cNvSpPr/>
            <p:nvPr/>
          </p:nvSpPr>
          <p:spPr>
            <a:xfrm>
              <a:off x="4896099" y="1970920"/>
              <a:ext cx="358155" cy="358123"/>
            </a:xfrm>
            <a:custGeom>
              <a:rect b="b" l="l" r="r" t="t"/>
              <a:pathLst>
                <a:path extrusionOk="0" h="11252" w="11253">
                  <a:moveTo>
                    <a:pt x="5621" y="0"/>
                  </a:moveTo>
                  <a:cubicBezTo>
                    <a:pt x="4109" y="0"/>
                    <a:pt x="2704" y="595"/>
                    <a:pt x="1644" y="1643"/>
                  </a:cubicBezTo>
                  <a:cubicBezTo>
                    <a:pt x="584" y="2715"/>
                    <a:pt x="1" y="4132"/>
                    <a:pt x="1" y="5632"/>
                  </a:cubicBezTo>
                  <a:cubicBezTo>
                    <a:pt x="1" y="6930"/>
                    <a:pt x="465" y="8192"/>
                    <a:pt x="1263" y="9192"/>
                  </a:cubicBezTo>
                  <a:cubicBezTo>
                    <a:pt x="1300" y="9235"/>
                    <a:pt x="1343" y="9252"/>
                    <a:pt x="1386" y="9252"/>
                  </a:cubicBezTo>
                  <a:cubicBezTo>
                    <a:pt x="1509" y="9252"/>
                    <a:pt x="1622" y="9104"/>
                    <a:pt x="1525" y="8989"/>
                  </a:cubicBezTo>
                  <a:cubicBezTo>
                    <a:pt x="751" y="8049"/>
                    <a:pt x="334" y="6858"/>
                    <a:pt x="334" y="5632"/>
                  </a:cubicBezTo>
                  <a:cubicBezTo>
                    <a:pt x="334" y="4227"/>
                    <a:pt x="882" y="2881"/>
                    <a:pt x="1882" y="1881"/>
                  </a:cubicBezTo>
                  <a:cubicBezTo>
                    <a:pt x="2882" y="893"/>
                    <a:pt x="4204" y="322"/>
                    <a:pt x="5621" y="322"/>
                  </a:cubicBezTo>
                  <a:cubicBezTo>
                    <a:pt x="7026" y="322"/>
                    <a:pt x="8371" y="869"/>
                    <a:pt x="9371" y="1869"/>
                  </a:cubicBezTo>
                  <a:cubicBezTo>
                    <a:pt x="10359" y="2870"/>
                    <a:pt x="10931" y="4191"/>
                    <a:pt x="10931" y="5608"/>
                  </a:cubicBezTo>
                  <a:cubicBezTo>
                    <a:pt x="10931" y="7025"/>
                    <a:pt x="10383" y="8358"/>
                    <a:pt x="9383" y="9358"/>
                  </a:cubicBezTo>
                  <a:cubicBezTo>
                    <a:pt x="8383" y="10359"/>
                    <a:pt x="7061" y="10918"/>
                    <a:pt x="5644" y="10918"/>
                  </a:cubicBezTo>
                  <a:cubicBezTo>
                    <a:pt x="4323" y="10918"/>
                    <a:pt x="3037" y="10430"/>
                    <a:pt x="2061" y="9537"/>
                  </a:cubicBezTo>
                  <a:cubicBezTo>
                    <a:pt x="2025" y="9504"/>
                    <a:pt x="1987" y="9490"/>
                    <a:pt x="1951" y="9490"/>
                  </a:cubicBezTo>
                  <a:cubicBezTo>
                    <a:pt x="1823" y="9490"/>
                    <a:pt x="1723" y="9673"/>
                    <a:pt x="1834" y="9775"/>
                  </a:cubicBezTo>
                  <a:cubicBezTo>
                    <a:pt x="2882" y="10728"/>
                    <a:pt x="4228" y="11252"/>
                    <a:pt x="5644" y="11252"/>
                  </a:cubicBezTo>
                  <a:cubicBezTo>
                    <a:pt x="7145" y="11252"/>
                    <a:pt x="8562" y="10656"/>
                    <a:pt x="9621" y="9597"/>
                  </a:cubicBezTo>
                  <a:cubicBezTo>
                    <a:pt x="10681" y="8525"/>
                    <a:pt x="11252" y="7108"/>
                    <a:pt x="11252" y="5608"/>
                  </a:cubicBezTo>
                  <a:cubicBezTo>
                    <a:pt x="11252" y="4120"/>
                    <a:pt x="10657" y="2703"/>
                    <a:pt x="9597" y="1631"/>
                  </a:cubicBezTo>
                  <a:cubicBezTo>
                    <a:pt x="8526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3"/>
            <p:cNvSpPr/>
            <p:nvPr/>
          </p:nvSpPr>
          <p:spPr>
            <a:xfrm>
              <a:off x="4991454" y="2067835"/>
              <a:ext cx="166999" cy="164325"/>
            </a:xfrm>
            <a:custGeom>
              <a:rect b="b" l="l" r="r" t="t"/>
              <a:pathLst>
                <a:path extrusionOk="0" h="5163" w="5247">
                  <a:moveTo>
                    <a:pt x="4506" y="706"/>
                  </a:moveTo>
                  <a:lnTo>
                    <a:pt x="3160" y="2861"/>
                  </a:lnTo>
                  <a:lnTo>
                    <a:pt x="2351" y="2075"/>
                  </a:lnTo>
                  <a:lnTo>
                    <a:pt x="4506" y="706"/>
                  </a:lnTo>
                  <a:close/>
                  <a:moveTo>
                    <a:pt x="2113" y="2289"/>
                  </a:moveTo>
                  <a:lnTo>
                    <a:pt x="2922" y="3099"/>
                  </a:lnTo>
                  <a:lnTo>
                    <a:pt x="755" y="4468"/>
                  </a:lnTo>
                  <a:lnTo>
                    <a:pt x="755" y="4468"/>
                  </a:lnTo>
                  <a:lnTo>
                    <a:pt x="2113" y="2289"/>
                  </a:lnTo>
                  <a:close/>
                  <a:moveTo>
                    <a:pt x="5032" y="0"/>
                  </a:moveTo>
                  <a:cubicBezTo>
                    <a:pt x="5004" y="0"/>
                    <a:pt x="4974" y="8"/>
                    <a:pt x="4946" y="27"/>
                  </a:cubicBezTo>
                  <a:lnTo>
                    <a:pt x="2006" y="1896"/>
                  </a:lnTo>
                  <a:cubicBezTo>
                    <a:pt x="1970" y="1908"/>
                    <a:pt x="1934" y="1932"/>
                    <a:pt x="1922" y="1980"/>
                  </a:cubicBezTo>
                  <a:lnTo>
                    <a:pt x="77" y="4909"/>
                  </a:lnTo>
                  <a:cubicBezTo>
                    <a:pt x="1" y="5032"/>
                    <a:pt x="99" y="5163"/>
                    <a:pt x="214" y="5163"/>
                  </a:cubicBezTo>
                  <a:cubicBezTo>
                    <a:pt x="243" y="5163"/>
                    <a:pt x="274" y="5154"/>
                    <a:pt x="303" y="5135"/>
                  </a:cubicBezTo>
                  <a:lnTo>
                    <a:pt x="3232" y="3277"/>
                  </a:lnTo>
                  <a:cubicBezTo>
                    <a:pt x="3280" y="3265"/>
                    <a:pt x="3303" y="3230"/>
                    <a:pt x="3315" y="3182"/>
                  </a:cubicBezTo>
                  <a:lnTo>
                    <a:pt x="5161" y="253"/>
                  </a:lnTo>
                  <a:cubicBezTo>
                    <a:pt x="5247" y="138"/>
                    <a:pt x="5148" y="0"/>
                    <a:pt x="50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3"/>
            <p:cNvSpPr/>
            <p:nvPr/>
          </p:nvSpPr>
          <p:spPr>
            <a:xfrm>
              <a:off x="4923789" y="1998578"/>
              <a:ext cx="302043" cy="302425"/>
            </a:xfrm>
            <a:custGeom>
              <a:rect b="b" l="l" r="r" t="t"/>
              <a:pathLst>
                <a:path extrusionOk="0" h="9502" w="9490">
                  <a:moveTo>
                    <a:pt x="4727" y="0"/>
                  </a:moveTo>
                  <a:cubicBezTo>
                    <a:pt x="3465" y="0"/>
                    <a:pt x="2274" y="500"/>
                    <a:pt x="1381" y="1405"/>
                  </a:cubicBezTo>
                  <a:cubicBezTo>
                    <a:pt x="488" y="2298"/>
                    <a:pt x="0" y="3489"/>
                    <a:pt x="0" y="4763"/>
                  </a:cubicBezTo>
                  <a:cubicBezTo>
                    <a:pt x="0" y="6049"/>
                    <a:pt x="488" y="7227"/>
                    <a:pt x="1393" y="8120"/>
                  </a:cubicBezTo>
                  <a:cubicBezTo>
                    <a:pt x="2286" y="9013"/>
                    <a:pt x="3477" y="9501"/>
                    <a:pt x="4763" y="9501"/>
                  </a:cubicBezTo>
                  <a:cubicBezTo>
                    <a:pt x="6025" y="9501"/>
                    <a:pt x="7215" y="9013"/>
                    <a:pt x="8108" y="8097"/>
                  </a:cubicBezTo>
                  <a:cubicBezTo>
                    <a:pt x="9001" y="7204"/>
                    <a:pt x="9489" y="6013"/>
                    <a:pt x="9489" y="4739"/>
                  </a:cubicBezTo>
                  <a:cubicBezTo>
                    <a:pt x="9489" y="3620"/>
                    <a:pt x="9096" y="2524"/>
                    <a:pt x="8358" y="1667"/>
                  </a:cubicBezTo>
                  <a:cubicBezTo>
                    <a:pt x="8325" y="1625"/>
                    <a:pt x="8284" y="1607"/>
                    <a:pt x="8243" y="1607"/>
                  </a:cubicBezTo>
                  <a:cubicBezTo>
                    <a:pt x="8124" y="1607"/>
                    <a:pt x="8011" y="1757"/>
                    <a:pt x="8108" y="1881"/>
                  </a:cubicBezTo>
                  <a:cubicBezTo>
                    <a:pt x="8751" y="2620"/>
                    <a:pt x="9108" y="3560"/>
                    <a:pt x="9156" y="4537"/>
                  </a:cubicBezTo>
                  <a:lnTo>
                    <a:pt x="8477" y="4537"/>
                  </a:lnTo>
                  <a:cubicBezTo>
                    <a:pt x="8275" y="4537"/>
                    <a:pt x="8275" y="4870"/>
                    <a:pt x="8477" y="4870"/>
                  </a:cubicBezTo>
                  <a:lnTo>
                    <a:pt x="9156" y="4870"/>
                  </a:lnTo>
                  <a:cubicBezTo>
                    <a:pt x="9120" y="6001"/>
                    <a:pt x="8656" y="7037"/>
                    <a:pt x="7870" y="7847"/>
                  </a:cubicBezTo>
                  <a:cubicBezTo>
                    <a:pt x="7084" y="8632"/>
                    <a:pt x="6037" y="9097"/>
                    <a:pt x="4929" y="9144"/>
                  </a:cubicBezTo>
                  <a:lnTo>
                    <a:pt x="4929" y="8466"/>
                  </a:lnTo>
                  <a:cubicBezTo>
                    <a:pt x="4929" y="8364"/>
                    <a:pt x="4846" y="8314"/>
                    <a:pt x="4763" y="8314"/>
                  </a:cubicBezTo>
                  <a:cubicBezTo>
                    <a:pt x="4679" y="8314"/>
                    <a:pt x="4596" y="8364"/>
                    <a:pt x="4596" y="8466"/>
                  </a:cubicBezTo>
                  <a:lnTo>
                    <a:pt x="4596" y="9144"/>
                  </a:lnTo>
                  <a:cubicBezTo>
                    <a:pt x="3477" y="9097"/>
                    <a:pt x="2441" y="8644"/>
                    <a:pt x="1631" y="7858"/>
                  </a:cubicBezTo>
                  <a:cubicBezTo>
                    <a:pt x="834" y="7061"/>
                    <a:pt x="369" y="6013"/>
                    <a:pt x="345" y="4882"/>
                  </a:cubicBezTo>
                  <a:lnTo>
                    <a:pt x="1012" y="4882"/>
                  </a:lnTo>
                  <a:cubicBezTo>
                    <a:pt x="1215" y="4882"/>
                    <a:pt x="1215" y="4560"/>
                    <a:pt x="1012" y="4560"/>
                  </a:cubicBezTo>
                  <a:lnTo>
                    <a:pt x="345" y="4560"/>
                  </a:lnTo>
                  <a:cubicBezTo>
                    <a:pt x="381" y="3441"/>
                    <a:pt x="834" y="2417"/>
                    <a:pt x="1619" y="1620"/>
                  </a:cubicBezTo>
                  <a:cubicBezTo>
                    <a:pt x="2405" y="834"/>
                    <a:pt x="3453" y="369"/>
                    <a:pt x="4560" y="334"/>
                  </a:cubicBezTo>
                  <a:lnTo>
                    <a:pt x="4560" y="1000"/>
                  </a:lnTo>
                  <a:cubicBezTo>
                    <a:pt x="4560" y="1102"/>
                    <a:pt x="4644" y="1152"/>
                    <a:pt x="4727" y="1152"/>
                  </a:cubicBezTo>
                  <a:cubicBezTo>
                    <a:pt x="4810" y="1152"/>
                    <a:pt x="4894" y="1102"/>
                    <a:pt x="4894" y="1000"/>
                  </a:cubicBezTo>
                  <a:lnTo>
                    <a:pt x="4894" y="334"/>
                  </a:lnTo>
                  <a:cubicBezTo>
                    <a:pt x="5834" y="357"/>
                    <a:pt x="6727" y="691"/>
                    <a:pt x="7465" y="1262"/>
                  </a:cubicBezTo>
                  <a:cubicBezTo>
                    <a:pt x="7510" y="1301"/>
                    <a:pt x="7556" y="1319"/>
                    <a:pt x="7597" y="1319"/>
                  </a:cubicBezTo>
                  <a:cubicBezTo>
                    <a:pt x="7645" y="1319"/>
                    <a:pt x="7684" y="1295"/>
                    <a:pt x="7703" y="1250"/>
                  </a:cubicBezTo>
                  <a:cubicBezTo>
                    <a:pt x="7763" y="1179"/>
                    <a:pt x="7751" y="1072"/>
                    <a:pt x="7680" y="1012"/>
                  </a:cubicBezTo>
                  <a:cubicBezTo>
                    <a:pt x="6834" y="346"/>
                    <a:pt x="5822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88" name="Google Shape;1688;p53"/>
          <p:cNvCxnSpPr>
            <a:stCxn id="1672" idx="3"/>
            <a:endCxn id="1675" idx="1"/>
          </p:cNvCxnSpPr>
          <p:nvPr/>
        </p:nvCxnSpPr>
        <p:spPr>
          <a:xfrm flipH="1" rot="10800000">
            <a:off x="6766325" y="1596062"/>
            <a:ext cx="454800" cy="1184100"/>
          </a:xfrm>
          <a:prstGeom prst="bentConnector3">
            <a:avLst>
              <a:gd fmla="val 574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9" name="Google Shape;1689;p53"/>
          <p:cNvCxnSpPr>
            <a:endCxn id="1676" idx="0"/>
          </p:cNvCxnSpPr>
          <p:nvPr/>
        </p:nvCxnSpPr>
        <p:spPr>
          <a:xfrm>
            <a:off x="6807425" y="2777750"/>
            <a:ext cx="1335300" cy="26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53"/>
          <p:cNvCxnSpPr>
            <a:endCxn id="1673" idx="2"/>
          </p:cNvCxnSpPr>
          <p:nvPr/>
        </p:nvCxnSpPr>
        <p:spPr>
          <a:xfrm rot="10800000">
            <a:off x="1576325" y="2158325"/>
            <a:ext cx="1105500" cy="633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1" name="Google Shape;1691;p53"/>
          <p:cNvCxnSpPr>
            <a:endCxn id="1674" idx="2"/>
          </p:cNvCxnSpPr>
          <p:nvPr/>
        </p:nvCxnSpPr>
        <p:spPr>
          <a:xfrm flipH="1">
            <a:off x="1431425" y="2494550"/>
            <a:ext cx="1222800" cy="975900"/>
          </a:xfrm>
          <a:prstGeom prst="bentConnector4">
            <a:avLst>
              <a:gd fmla="val 12322" name="adj1"/>
              <a:gd fmla="val 12440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Proposed Model</a:t>
            </a:r>
            <a:endParaRPr/>
          </a:p>
        </p:txBody>
      </p:sp>
      <p:pic>
        <p:nvPicPr>
          <p:cNvPr id="1697" name="Google Shape;169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375" y="1128875"/>
            <a:ext cx="530925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119" y="3439744"/>
            <a:ext cx="2162775" cy="3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Proposed Model</a:t>
            </a:r>
            <a:endParaRPr/>
          </a:p>
        </p:txBody>
      </p:sp>
      <p:pic>
        <p:nvPicPr>
          <p:cNvPr id="1704" name="Google Shape;17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800" y="1156375"/>
            <a:ext cx="2261899" cy="391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501" y="2118488"/>
            <a:ext cx="1346600" cy="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205700" y="1844799"/>
            <a:ext cx="3963398" cy="249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4624" y="2205974"/>
            <a:ext cx="1698381" cy="9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767500"/>
            <a:ext cx="1037800" cy="25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56"/>
          <p:cNvSpPr txBox="1"/>
          <p:nvPr>
            <p:ph type="title"/>
          </p:nvPr>
        </p:nvSpPr>
        <p:spPr>
          <a:xfrm>
            <a:off x="486200" y="82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Proposed Model</a:t>
            </a:r>
            <a:endParaRPr/>
          </a:p>
        </p:txBody>
      </p:sp>
      <p:pic>
        <p:nvPicPr>
          <p:cNvPr id="1714" name="Google Shape;17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675" y="178775"/>
            <a:ext cx="1456675" cy="10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364" y="655025"/>
            <a:ext cx="2314811" cy="43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023502" y="1524850"/>
            <a:ext cx="4634849" cy="24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1612" y="3066111"/>
            <a:ext cx="2314799" cy="226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Validation Phase</a:t>
            </a:r>
            <a:endParaRPr/>
          </a:p>
        </p:txBody>
      </p:sp>
      <p:sp>
        <p:nvSpPr>
          <p:cNvPr id="1723" name="Google Shape;1723;p57"/>
          <p:cNvSpPr/>
          <p:nvPr/>
        </p:nvSpPr>
        <p:spPr>
          <a:xfrm>
            <a:off x="1031925" y="1390225"/>
            <a:ext cx="3353700" cy="250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4" name="Google Shape;1724;p57"/>
          <p:cNvSpPr txBox="1"/>
          <p:nvPr/>
        </p:nvSpPr>
        <p:spPr>
          <a:xfrm>
            <a:off x="1289900" y="1676875"/>
            <a:ext cx="2866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700">
                <a:latin typeface="Poppins"/>
                <a:ea typeface="Poppins"/>
                <a:cs typeface="Poppins"/>
                <a:sym typeface="Poppins"/>
              </a:rPr>
              <a:t>Iterative Noise Injection: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5" name="Google Shape;1725;p57"/>
          <p:cNvSpPr/>
          <p:nvPr/>
        </p:nvSpPr>
        <p:spPr>
          <a:xfrm>
            <a:off x="1272050" y="2278825"/>
            <a:ext cx="2938200" cy="57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Poppins"/>
                <a:ea typeface="Poppins"/>
                <a:cs typeface="Poppins"/>
                <a:sym typeface="Poppins"/>
              </a:rPr>
              <a:t>Structural noise injection using fake nodes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6" name="Google Shape;1726;p57"/>
          <p:cNvSpPr/>
          <p:nvPr/>
        </p:nvSpPr>
        <p:spPr>
          <a:xfrm>
            <a:off x="1272050" y="3123775"/>
            <a:ext cx="2938200" cy="57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Poppins"/>
                <a:ea typeface="Poppins"/>
                <a:cs typeface="Poppins"/>
                <a:sym typeface="Poppins"/>
              </a:rPr>
              <a:t>Execute full pipeline with detection evaluation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27" name="Google Shape;1727;p57"/>
          <p:cNvCxnSpPr>
            <a:stCxn id="1725" idx="2"/>
            <a:endCxn id="1726" idx="0"/>
          </p:cNvCxnSpPr>
          <p:nvPr/>
        </p:nvCxnSpPr>
        <p:spPr>
          <a:xfrm>
            <a:off x="2741150" y="2851525"/>
            <a:ext cx="0" cy="27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8" name="Google Shape;1728;p57"/>
          <p:cNvSpPr/>
          <p:nvPr/>
        </p:nvSpPr>
        <p:spPr>
          <a:xfrm>
            <a:off x="5369350" y="1834525"/>
            <a:ext cx="2484600" cy="161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Poppins"/>
                <a:ea typeface="Poppins"/>
                <a:cs typeface="Poppins"/>
                <a:sym typeface="Poppins"/>
              </a:rPr>
              <a:t>Analyze Stability of Anomaly Scores Across Iterations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Poppins"/>
                <a:ea typeface="Poppins"/>
                <a:cs typeface="Poppins"/>
                <a:sym typeface="Poppins"/>
              </a:rPr>
              <a:t>Compute validation metrics (TPR, FPR)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29" name="Google Shape;1729;p57"/>
          <p:cNvCxnSpPr>
            <a:stCxn id="1723" idx="3"/>
            <a:endCxn id="1728" idx="1"/>
          </p:cNvCxnSpPr>
          <p:nvPr/>
        </p:nvCxnSpPr>
        <p:spPr>
          <a:xfrm>
            <a:off x="4385625" y="2644375"/>
            <a:ext cx="983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0" name="Google Shape;1730;p57"/>
          <p:cNvSpPr txBox="1"/>
          <p:nvPr/>
        </p:nvSpPr>
        <p:spPr>
          <a:xfrm>
            <a:off x="3457625" y="4372550"/>
            <a:ext cx="26124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Repeat for N iterations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31" name="Google Shape;1731;p57"/>
          <p:cNvCxnSpPr/>
          <p:nvPr/>
        </p:nvCxnSpPr>
        <p:spPr>
          <a:xfrm>
            <a:off x="2741150" y="3019250"/>
            <a:ext cx="1529100" cy="135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2" name="Google Shape;1732;p57"/>
          <p:cNvSpPr txBox="1"/>
          <p:nvPr/>
        </p:nvSpPr>
        <p:spPr>
          <a:xfrm>
            <a:off x="5036675" y="1109950"/>
            <a:ext cx="35295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Collect anomaly scores for real and fake nodes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33" name="Google Shape;1733;p57"/>
          <p:cNvCxnSpPr/>
          <p:nvPr/>
        </p:nvCxnSpPr>
        <p:spPr>
          <a:xfrm rot="-5400000">
            <a:off x="4665250" y="1899525"/>
            <a:ext cx="917100" cy="360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4" name="Google Shape;1734;p57"/>
          <p:cNvCxnSpPr/>
          <p:nvPr/>
        </p:nvCxnSpPr>
        <p:spPr>
          <a:xfrm>
            <a:off x="6605800" y="2522425"/>
            <a:ext cx="11700" cy="243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1700"/>
              <a:t>אם רוצים גרסה יותר מורחבת ( לדעתי אין צורך- יותר מתאים לשלב ב כי בשלב א יש תכן ראשוני)</a:t>
            </a:r>
            <a:endParaRPr sz="1700"/>
          </a:p>
        </p:txBody>
      </p:sp>
      <p:pic>
        <p:nvPicPr>
          <p:cNvPr id="1740" name="Google Shape;17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75" y="937925"/>
            <a:ext cx="57281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59"/>
          <p:cNvSpPr txBox="1"/>
          <p:nvPr>
            <p:ph type="title"/>
          </p:nvPr>
        </p:nvSpPr>
        <p:spPr>
          <a:xfrm>
            <a:off x="720000" y="445025"/>
            <a:ext cx="79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Tools &amp; Technological Framework</a:t>
            </a:r>
            <a:endParaRPr/>
          </a:p>
        </p:txBody>
      </p:sp>
      <p:pic>
        <p:nvPicPr>
          <p:cNvPr id="1746" name="Google Shape;1746;p59" title="5.png"/>
          <p:cNvPicPr preferRelativeResize="0"/>
          <p:nvPr/>
        </p:nvPicPr>
        <p:blipFill rotWithShape="1">
          <a:blip r:embed="rId3">
            <a:alphaModFix/>
          </a:blip>
          <a:srcRect b="22142" l="0" r="0" t="10553"/>
          <a:stretch/>
        </p:blipFill>
        <p:spPr>
          <a:xfrm>
            <a:off x="5854456" y="1399625"/>
            <a:ext cx="1930056" cy="12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59" title="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525" y="1336175"/>
            <a:ext cx="1299050" cy="12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59" title="7.png"/>
          <p:cNvPicPr preferRelativeResize="0"/>
          <p:nvPr/>
        </p:nvPicPr>
        <p:blipFill rotWithShape="1">
          <a:blip r:embed="rId5">
            <a:alphaModFix/>
          </a:blip>
          <a:srcRect b="16342" l="0" r="0" t="16349"/>
          <a:stretch/>
        </p:blipFill>
        <p:spPr>
          <a:xfrm>
            <a:off x="3235772" y="1463088"/>
            <a:ext cx="1741477" cy="11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59" title="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8575" y="3081775"/>
            <a:ext cx="1400475" cy="14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59" title="8.png"/>
          <p:cNvPicPr preferRelativeResize="0"/>
          <p:nvPr/>
        </p:nvPicPr>
        <p:blipFill rotWithShape="1">
          <a:blip r:embed="rId7">
            <a:alphaModFix/>
          </a:blip>
          <a:srcRect b="36469" l="0" r="0" t="37540"/>
          <a:stretch/>
        </p:blipFill>
        <p:spPr>
          <a:xfrm>
            <a:off x="4770975" y="3549375"/>
            <a:ext cx="2694175" cy="7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0"/>
          <p:cNvSpPr txBox="1"/>
          <p:nvPr>
            <p:ph type="title"/>
          </p:nvPr>
        </p:nvSpPr>
        <p:spPr>
          <a:xfrm>
            <a:off x="720000" y="485425"/>
            <a:ext cx="3852000" cy="69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Expected Results</a:t>
            </a:r>
            <a:endParaRPr/>
          </a:p>
        </p:txBody>
      </p:sp>
      <p:sp>
        <p:nvSpPr>
          <p:cNvPr id="1756" name="Google Shape;1756;p60"/>
          <p:cNvSpPr txBox="1"/>
          <p:nvPr>
            <p:ph idx="1" type="subTitle"/>
          </p:nvPr>
        </p:nvSpPr>
        <p:spPr>
          <a:xfrm>
            <a:off x="603150" y="1447550"/>
            <a:ext cx="43989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Expected results include high-accuracy detection of temporal citation anomalies, generating anomaly profiles per paper, and identifying irregular patterns such as early spikes or delayed recognition.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The model is expected to achieve ≥85% true positive rate with low false positives, validated through synthetic anomaly injection.</a:t>
            </a:r>
            <a:endParaRPr sz="1600"/>
          </a:p>
        </p:txBody>
      </p:sp>
      <p:pic>
        <p:nvPicPr>
          <p:cNvPr id="1757" name="Google Shape;17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300" y="2436500"/>
            <a:ext cx="3955699" cy="27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Challenges</a:t>
            </a:r>
            <a:endParaRPr/>
          </a:p>
        </p:txBody>
      </p:sp>
      <p:sp>
        <p:nvSpPr>
          <p:cNvPr id="1763" name="Google Shape;1763;p61"/>
          <p:cNvSpPr txBox="1"/>
          <p:nvPr/>
        </p:nvSpPr>
        <p:spPr>
          <a:xfrm>
            <a:off x="6412400" y="2177250"/>
            <a:ext cx="2518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Selecting an Appropriate Development and Execution Environment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4" name="Google Shape;1764;p61"/>
          <p:cNvSpPr txBox="1"/>
          <p:nvPr/>
        </p:nvSpPr>
        <p:spPr>
          <a:xfrm>
            <a:off x="302550" y="2326825"/>
            <a:ext cx="2828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Familiarization with Hyperbolic Geometry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5" name="Google Shape;1765;p61"/>
          <p:cNvSpPr txBox="1"/>
          <p:nvPr/>
        </p:nvSpPr>
        <p:spPr>
          <a:xfrm>
            <a:off x="6041075" y="3088125"/>
            <a:ext cx="2644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Integration of Model Components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6" name="Google Shape;1766;p61"/>
          <p:cNvSpPr txBox="1"/>
          <p:nvPr/>
        </p:nvSpPr>
        <p:spPr>
          <a:xfrm>
            <a:off x="845600" y="1224050"/>
            <a:ext cx="2518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Developing Academic Writing Skills in English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67" name="Google Shape;1767;p61"/>
          <p:cNvCxnSpPr>
            <a:stCxn id="1766" idx="3"/>
          </p:cNvCxnSpPr>
          <p:nvPr/>
        </p:nvCxnSpPr>
        <p:spPr>
          <a:xfrm>
            <a:off x="3364400" y="1556750"/>
            <a:ext cx="665100" cy="9600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768" name="Google Shape;1768;p61"/>
          <p:cNvCxnSpPr>
            <a:stCxn id="1764" idx="3"/>
          </p:cNvCxnSpPr>
          <p:nvPr/>
        </p:nvCxnSpPr>
        <p:spPr>
          <a:xfrm>
            <a:off x="3130650" y="2659525"/>
            <a:ext cx="940200" cy="32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769" name="Google Shape;1769;p61"/>
          <p:cNvCxnSpPr>
            <a:stCxn id="1763" idx="1"/>
          </p:cNvCxnSpPr>
          <p:nvPr/>
        </p:nvCxnSpPr>
        <p:spPr>
          <a:xfrm flipH="1">
            <a:off x="5418500" y="2509950"/>
            <a:ext cx="993900" cy="24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770" name="Google Shape;1770;p61"/>
          <p:cNvCxnSpPr>
            <a:stCxn id="1765" idx="1"/>
          </p:cNvCxnSpPr>
          <p:nvPr/>
        </p:nvCxnSpPr>
        <p:spPr>
          <a:xfrm rot="10800000">
            <a:off x="5418575" y="3039225"/>
            <a:ext cx="622500" cy="38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771" name="Google Shape;1771;p61"/>
          <p:cNvSpPr txBox="1"/>
          <p:nvPr/>
        </p:nvSpPr>
        <p:spPr>
          <a:xfrm>
            <a:off x="5656000" y="1095688"/>
            <a:ext cx="2644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w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Identifying a Suitable Dataset</a:t>
            </a:r>
            <a:endParaRPr b="1" sz="1300">
              <a:solidFill>
                <a:srgbClr val="222222"/>
              </a:solidFill>
            </a:endParaRPr>
          </a:p>
        </p:txBody>
      </p:sp>
      <p:cxnSp>
        <p:nvCxnSpPr>
          <p:cNvPr id="1772" name="Google Shape;1772;p61"/>
          <p:cNvCxnSpPr/>
          <p:nvPr/>
        </p:nvCxnSpPr>
        <p:spPr>
          <a:xfrm rot="5400000">
            <a:off x="5342375" y="1812038"/>
            <a:ext cx="629700" cy="50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773" name="Google Shape;1773;p61"/>
          <p:cNvSpPr txBox="1"/>
          <p:nvPr/>
        </p:nvSpPr>
        <p:spPr>
          <a:xfrm>
            <a:off x="383900" y="3481975"/>
            <a:ext cx="2644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Deepening Understanding of Advanced Deep Learning Models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74" name="Google Shape;1774;p61"/>
          <p:cNvCxnSpPr>
            <a:stCxn id="1773" idx="3"/>
          </p:cNvCxnSpPr>
          <p:nvPr/>
        </p:nvCxnSpPr>
        <p:spPr>
          <a:xfrm flipH="1" rot="10800000">
            <a:off x="3028400" y="3493375"/>
            <a:ext cx="1014900" cy="43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775" name="Google Shape;1775;p61"/>
          <p:cNvGrpSpPr/>
          <p:nvPr/>
        </p:nvGrpSpPr>
        <p:grpSpPr>
          <a:xfrm>
            <a:off x="4027788" y="2168711"/>
            <a:ext cx="1391206" cy="1306539"/>
            <a:chOff x="4749246" y="1463691"/>
            <a:chExt cx="476669" cy="422077"/>
          </a:xfrm>
        </p:grpSpPr>
        <p:sp>
          <p:nvSpPr>
            <p:cNvPr id="1776" name="Google Shape;1776;p61"/>
            <p:cNvSpPr/>
            <p:nvPr/>
          </p:nvSpPr>
          <p:spPr>
            <a:xfrm>
              <a:off x="4884495" y="1752943"/>
              <a:ext cx="48910" cy="79142"/>
            </a:xfrm>
            <a:custGeom>
              <a:rect b="b" l="l" r="r" t="t"/>
              <a:pathLst>
                <a:path extrusionOk="0" h="2089" w="1291">
                  <a:moveTo>
                    <a:pt x="626" y="361"/>
                  </a:moveTo>
                  <a:cubicBezTo>
                    <a:pt x="782" y="361"/>
                    <a:pt x="914" y="482"/>
                    <a:pt x="914" y="623"/>
                  </a:cubicBezTo>
                  <a:cubicBezTo>
                    <a:pt x="913" y="765"/>
                    <a:pt x="780" y="886"/>
                    <a:pt x="625" y="886"/>
                  </a:cubicBezTo>
                  <a:cubicBezTo>
                    <a:pt x="562" y="886"/>
                    <a:pt x="451" y="886"/>
                    <a:pt x="355" y="888"/>
                  </a:cubicBezTo>
                  <a:cubicBezTo>
                    <a:pt x="355" y="794"/>
                    <a:pt x="354" y="461"/>
                    <a:pt x="354" y="361"/>
                  </a:cubicBezTo>
                  <a:close/>
                  <a:moveTo>
                    <a:pt x="181" y="1"/>
                  </a:moveTo>
                  <a:cubicBezTo>
                    <a:pt x="82" y="1"/>
                    <a:pt x="1" y="83"/>
                    <a:pt x="1" y="182"/>
                  </a:cubicBezTo>
                  <a:lnTo>
                    <a:pt x="1" y="1901"/>
                  </a:lnTo>
                  <a:cubicBezTo>
                    <a:pt x="1" y="1988"/>
                    <a:pt x="59" y="2066"/>
                    <a:pt x="142" y="2084"/>
                  </a:cubicBezTo>
                  <a:cubicBezTo>
                    <a:pt x="156" y="2087"/>
                    <a:pt x="169" y="2088"/>
                    <a:pt x="181" y="2088"/>
                  </a:cubicBezTo>
                  <a:cubicBezTo>
                    <a:pt x="280" y="2088"/>
                    <a:pt x="360" y="2006"/>
                    <a:pt x="360" y="1904"/>
                  </a:cubicBezTo>
                  <a:lnTo>
                    <a:pt x="360" y="1336"/>
                  </a:lnTo>
                  <a:lnTo>
                    <a:pt x="954" y="2025"/>
                  </a:lnTo>
                  <a:cubicBezTo>
                    <a:pt x="989" y="2067"/>
                    <a:pt x="1039" y="2088"/>
                    <a:pt x="1088" y="2088"/>
                  </a:cubicBezTo>
                  <a:cubicBezTo>
                    <a:pt x="1130" y="2088"/>
                    <a:pt x="1173" y="2073"/>
                    <a:pt x="1207" y="2042"/>
                  </a:cubicBezTo>
                  <a:cubicBezTo>
                    <a:pt x="1282" y="1975"/>
                    <a:pt x="1290" y="1859"/>
                    <a:pt x="1223" y="1781"/>
                  </a:cubicBezTo>
                  <a:lnTo>
                    <a:pt x="763" y="1247"/>
                  </a:lnTo>
                  <a:cubicBezTo>
                    <a:pt x="1053" y="1186"/>
                    <a:pt x="1269" y="933"/>
                    <a:pt x="1269" y="632"/>
                  </a:cubicBezTo>
                  <a:cubicBezTo>
                    <a:pt x="1269" y="284"/>
                    <a:pt x="981" y="1"/>
                    <a:pt x="62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1"/>
            <p:cNvSpPr/>
            <p:nvPr/>
          </p:nvSpPr>
          <p:spPr>
            <a:xfrm>
              <a:off x="4947839" y="1752943"/>
              <a:ext cx="48872" cy="79142"/>
            </a:xfrm>
            <a:custGeom>
              <a:rect b="b" l="l" r="r" t="t"/>
              <a:pathLst>
                <a:path extrusionOk="0" h="2089" w="1290">
                  <a:moveTo>
                    <a:pt x="630" y="361"/>
                  </a:moveTo>
                  <a:cubicBezTo>
                    <a:pt x="786" y="361"/>
                    <a:pt x="918" y="482"/>
                    <a:pt x="918" y="623"/>
                  </a:cubicBezTo>
                  <a:cubicBezTo>
                    <a:pt x="918" y="765"/>
                    <a:pt x="786" y="886"/>
                    <a:pt x="630" y="886"/>
                  </a:cubicBezTo>
                  <a:cubicBezTo>
                    <a:pt x="567" y="886"/>
                    <a:pt x="456" y="886"/>
                    <a:pt x="361" y="888"/>
                  </a:cubicBezTo>
                  <a:lnTo>
                    <a:pt x="361" y="361"/>
                  </a:lnTo>
                  <a:close/>
                  <a:moveTo>
                    <a:pt x="181" y="1"/>
                  </a:moveTo>
                  <a:cubicBezTo>
                    <a:pt x="81" y="1"/>
                    <a:pt x="0" y="83"/>
                    <a:pt x="0" y="182"/>
                  </a:cubicBezTo>
                  <a:lnTo>
                    <a:pt x="0" y="1901"/>
                  </a:lnTo>
                  <a:cubicBezTo>
                    <a:pt x="0" y="1988"/>
                    <a:pt x="58" y="2066"/>
                    <a:pt x="142" y="2084"/>
                  </a:cubicBezTo>
                  <a:cubicBezTo>
                    <a:pt x="155" y="2087"/>
                    <a:pt x="168" y="2088"/>
                    <a:pt x="181" y="2088"/>
                  </a:cubicBezTo>
                  <a:cubicBezTo>
                    <a:pt x="280" y="2088"/>
                    <a:pt x="361" y="2006"/>
                    <a:pt x="361" y="1904"/>
                  </a:cubicBezTo>
                  <a:lnTo>
                    <a:pt x="361" y="1336"/>
                  </a:lnTo>
                  <a:lnTo>
                    <a:pt x="954" y="2025"/>
                  </a:lnTo>
                  <a:cubicBezTo>
                    <a:pt x="989" y="2067"/>
                    <a:pt x="1038" y="2088"/>
                    <a:pt x="1088" y="2088"/>
                  </a:cubicBezTo>
                  <a:cubicBezTo>
                    <a:pt x="1130" y="2088"/>
                    <a:pt x="1174" y="2073"/>
                    <a:pt x="1207" y="2042"/>
                  </a:cubicBezTo>
                  <a:cubicBezTo>
                    <a:pt x="1281" y="1975"/>
                    <a:pt x="1290" y="1859"/>
                    <a:pt x="1223" y="1781"/>
                  </a:cubicBezTo>
                  <a:lnTo>
                    <a:pt x="763" y="1247"/>
                  </a:lnTo>
                  <a:cubicBezTo>
                    <a:pt x="1052" y="1186"/>
                    <a:pt x="1269" y="933"/>
                    <a:pt x="1269" y="632"/>
                  </a:cubicBezTo>
                  <a:cubicBezTo>
                    <a:pt x="1269" y="284"/>
                    <a:pt x="981" y="1"/>
                    <a:pt x="62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1"/>
            <p:cNvSpPr/>
            <p:nvPr/>
          </p:nvSpPr>
          <p:spPr>
            <a:xfrm>
              <a:off x="5101690" y="1752943"/>
              <a:ext cx="49023" cy="79218"/>
            </a:xfrm>
            <a:custGeom>
              <a:rect b="b" l="l" r="r" t="t"/>
              <a:pathLst>
                <a:path extrusionOk="0" h="2091" w="1294">
                  <a:moveTo>
                    <a:pt x="632" y="361"/>
                  </a:moveTo>
                  <a:cubicBezTo>
                    <a:pt x="787" y="361"/>
                    <a:pt x="920" y="482"/>
                    <a:pt x="920" y="623"/>
                  </a:cubicBezTo>
                  <a:cubicBezTo>
                    <a:pt x="920" y="765"/>
                    <a:pt x="789" y="886"/>
                    <a:pt x="632" y="886"/>
                  </a:cubicBezTo>
                  <a:cubicBezTo>
                    <a:pt x="569" y="886"/>
                    <a:pt x="458" y="886"/>
                    <a:pt x="361" y="888"/>
                  </a:cubicBezTo>
                  <a:lnTo>
                    <a:pt x="361" y="361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900"/>
                  </a:lnTo>
                  <a:cubicBezTo>
                    <a:pt x="0" y="1995"/>
                    <a:pt x="70" y="2080"/>
                    <a:pt x="164" y="2089"/>
                  </a:cubicBezTo>
                  <a:cubicBezTo>
                    <a:pt x="170" y="2090"/>
                    <a:pt x="175" y="2090"/>
                    <a:pt x="181" y="2090"/>
                  </a:cubicBezTo>
                  <a:cubicBezTo>
                    <a:pt x="280" y="2090"/>
                    <a:pt x="360" y="2008"/>
                    <a:pt x="360" y="1906"/>
                  </a:cubicBezTo>
                  <a:lnTo>
                    <a:pt x="360" y="1339"/>
                  </a:lnTo>
                  <a:lnTo>
                    <a:pt x="948" y="2022"/>
                  </a:lnTo>
                  <a:cubicBezTo>
                    <a:pt x="985" y="2066"/>
                    <a:pt x="1040" y="2090"/>
                    <a:pt x="1094" y="2090"/>
                  </a:cubicBezTo>
                  <a:cubicBezTo>
                    <a:pt x="1130" y="2090"/>
                    <a:pt x="1166" y="2079"/>
                    <a:pt x="1196" y="2057"/>
                  </a:cubicBezTo>
                  <a:cubicBezTo>
                    <a:pt x="1282" y="1991"/>
                    <a:pt x="1294" y="1867"/>
                    <a:pt x="1224" y="1786"/>
                  </a:cubicBezTo>
                  <a:lnTo>
                    <a:pt x="765" y="1251"/>
                  </a:lnTo>
                  <a:cubicBezTo>
                    <a:pt x="1055" y="1186"/>
                    <a:pt x="1270" y="933"/>
                    <a:pt x="1270" y="632"/>
                  </a:cubicBezTo>
                  <a:cubicBezTo>
                    <a:pt x="1270" y="284"/>
                    <a:pt x="982" y="1"/>
                    <a:pt x="628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1"/>
            <p:cNvSpPr/>
            <p:nvPr/>
          </p:nvSpPr>
          <p:spPr>
            <a:xfrm>
              <a:off x="5009819" y="1752678"/>
              <a:ext cx="79104" cy="79066"/>
            </a:xfrm>
            <a:custGeom>
              <a:rect b="b" l="l" r="r" t="t"/>
              <a:pathLst>
                <a:path extrusionOk="0" h="2087" w="2088">
                  <a:moveTo>
                    <a:pt x="1045" y="368"/>
                  </a:moveTo>
                  <a:cubicBezTo>
                    <a:pt x="1416" y="368"/>
                    <a:pt x="1720" y="671"/>
                    <a:pt x="1720" y="1044"/>
                  </a:cubicBezTo>
                  <a:cubicBezTo>
                    <a:pt x="1720" y="1416"/>
                    <a:pt x="1417" y="1719"/>
                    <a:pt x="1045" y="1719"/>
                  </a:cubicBezTo>
                  <a:cubicBezTo>
                    <a:pt x="673" y="1719"/>
                    <a:pt x="369" y="1417"/>
                    <a:pt x="369" y="1044"/>
                  </a:cubicBezTo>
                  <a:cubicBezTo>
                    <a:pt x="369" y="671"/>
                    <a:pt x="673" y="368"/>
                    <a:pt x="1045" y="368"/>
                  </a:cubicBezTo>
                  <a:close/>
                  <a:moveTo>
                    <a:pt x="1045" y="1"/>
                  </a:moveTo>
                  <a:cubicBezTo>
                    <a:pt x="469" y="1"/>
                    <a:pt x="0" y="469"/>
                    <a:pt x="0" y="1044"/>
                  </a:cubicBezTo>
                  <a:cubicBezTo>
                    <a:pt x="0" y="1619"/>
                    <a:pt x="469" y="2087"/>
                    <a:pt x="1045" y="2087"/>
                  </a:cubicBezTo>
                  <a:cubicBezTo>
                    <a:pt x="1621" y="2087"/>
                    <a:pt x="2088" y="1619"/>
                    <a:pt x="2088" y="1044"/>
                  </a:cubicBezTo>
                  <a:cubicBezTo>
                    <a:pt x="2088" y="468"/>
                    <a:pt x="1619" y="1"/>
                    <a:pt x="1045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1"/>
            <p:cNvSpPr/>
            <p:nvPr/>
          </p:nvSpPr>
          <p:spPr>
            <a:xfrm>
              <a:off x="4823652" y="1752943"/>
              <a:ext cx="40575" cy="78308"/>
            </a:xfrm>
            <a:custGeom>
              <a:rect b="b" l="l" r="r" t="t"/>
              <a:pathLst>
                <a:path extrusionOk="0" h="2067" w="1071">
                  <a:moveTo>
                    <a:pt x="183" y="1"/>
                  </a:moveTo>
                  <a:cubicBezTo>
                    <a:pt x="81" y="1"/>
                    <a:pt x="0" y="83"/>
                    <a:pt x="0" y="183"/>
                  </a:cubicBezTo>
                  <a:lnTo>
                    <a:pt x="0" y="1881"/>
                  </a:lnTo>
                  <a:cubicBezTo>
                    <a:pt x="0" y="1984"/>
                    <a:pt x="82" y="2066"/>
                    <a:pt x="185" y="2066"/>
                  </a:cubicBezTo>
                  <a:lnTo>
                    <a:pt x="874" y="2066"/>
                  </a:lnTo>
                  <a:cubicBezTo>
                    <a:pt x="969" y="2066"/>
                    <a:pt x="1054" y="1996"/>
                    <a:pt x="1062" y="1902"/>
                  </a:cubicBezTo>
                  <a:cubicBezTo>
                    <a:pt x="1071" y="1795"/>
                    <a:pt x="987" y="1706"/>
                    <a:pt x="882" y="1706"/>
                  </a:cubicBezTo>
                  <a:lnTo>
                    <a:pt x="362" y="1706"/>
                  </a:lnTo>
                  <a:lnTo>
                    <a:pt x="362" y="1215"/>
                  </a:lnTo>
                  <a:lnTo>
                    <a:pt x="822" y="1215"/>
                  </a:lnTo>
                  <a:cubicBezTo>
                    <a:pt x="918" y="1215"/>
                    <a:pt x="1003" y="1146"/>
                    <a:pt x="1011" y="1051"/>
                  </a:cubicBezTo>
                  <a:cubicBezTo>
                    <a:pt x="1020" y="943"/>
                    <a:pt x="937" y="854"/>
                    <a:pt x="832" y="854"/>
                  </a:cubicBezTo>
                  <a:lnTo>
                    <a:pt x="362" y="854"/>
                  </a:lnTo>
                  <a:lnTo>
                    <a:pt x="362" y="364"/>
                  </a:lnTo>
                  <a:lnTo>
                    <a:pt x="874" y="364"/>
                  </a:lnTo>
                  <a:lnTo>
                    <a:pt x="874" y="361"/>
                  </a:lnTo>
                  <a:cubicBezTo>
                    <a:pt x="969" y="361"/>
                    <a:pt x="1054" y="292"/>
                    <a:pt x="1062" y="198"/>
                  </a:cubicBezTo>
                  <a:cubicBezTo>
                    <a:pt x="1071" y="90"/>
                    <a:pt x="987" y="1"/>
                    <a:pt x="882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1"/>
            <p:cNvSpPr/>
            <p:nvPr/>
          </p:nvSpPr>
          <p:spPr>
            <a:xfrm>
              <a:off x="4979662" y="1686417"/>
              <a:ext cx="15154" cy="14055"/>
            </a:xfrm>
            <a:custGeom>
              <a:rect b="b" l="l" r="r" t="t"/>
              <a:pathLst>
                <a:path extrusionOk="0" h="371" w="400">
                  <a:moveTo>
                    <a:pt x="200" y="0"/>
                  </a:moveTo>
                  <a:cubicBezTo>
                    <a:pt x="191" y="0"/>
                    <a:pt x="181" y="1"/>
                    <a:pt x="171" y="3"/>
                  </a:cubicBezTo>
                  <a:cubicBezTo>
                    <a:pt x="70" y="18"/>
                    <a:pt x="0" y="115"/>
                    <a:pt x="17" y="215"/>
                  </a:cubicBezTo>
                  <a:cubicBezTo>
                    <a:pt x="31" y="306"/>
                    <a:pt x="111" y="370"/>
                    <a:pt x="201" y="370"/>
                  </a:cubicBezTo>
                  <a:cubicBezTo>
                    <a:pt x="210" y="370"/>
                    <a:pt x="220" y="370"/>
                    <a:pt x="230" y="368"/>
                  </a:cubicBezTo>
                  <a:cubicBezTo>
                    <a:pt x="330" y="352"/>
                    <a:pt x="399" y="257"/>
                    <a:pt x="383" y="157"/>
                  </a:cubicBezTo>
                  <a:cubicBezTo>
                    <a:pt x="369" y="65"/>
                    <a:pt x="289" y="0"/>
                    <a:pt x="20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1"/>
            <p:cNvSpPr/>
            <p:nvPr/>
          </p:nvSpPr>
          <p:spPr>
            <a:xfrm>
              <a:off x="4980041" y="1615459"/>
              <a:ext cx="13752" cy="61298"/>
            </a:xfrm>
            <a:custGeom>
              <a:rect b="b" l="l" r="r" t="t"/>
              <a:pathLst>
                <a:path extrusionOk="0" h="1618" w="363">
                  <a:moveTo>
                    <a:pt x="184" y="0"/>
                  </a:moveTo>
                  <a:cubicBezTo>
                    <a:pt x="83" y="0"/>
                    <a:pt x="3" y="81"/>
                    <a:pt x="3" y="181"/>
                  </a:cubicBezTo>
                  <a:lnTo>
                    <a:pt x="3" y="1438"/>
                  </a:lnTo>
                  <a:cubicBezTo>
                    <a:pt x="1" y="1538"/>
                    <a:pt x="83" y="1618"/>
                    <a:pt x="182" y="1618"/>
                  </a:cubicBezTo>
                  <a:cubicBezTo>
                    <a:pt x="282" y="1618"/>
                    <a:pt x="362" y="1537"/>
                    <a:pt x="362" y="1438"/>
                  </a:cubicBezTo>
                  <a:lnTo>
                    <a:pt x="362" y="189"/>
                  </a:lnTo>
                  <a:cubicBezTo>
                    <a:pt x="362" y="94"/>
                    <a:pt x="293" y="9"/>
                    <a:pt x="199" y="1"/>
                  </a:cubicBezTo>
                  <a:cubicBezTo>
                    <a:pt x="194" y="0"/>
                    <a:pt x="189" y="0"/>
                    <a:pt x="184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1"/>
            <p:cNvSpPr/>
            <p:nvPr/>
          </p:nvSpPr>
          <p:spPr>
            <a:xfrm>
              <a:off x="4903400" y="1580339"/>
              <a:ext cx="165141" cy="145365"/>
            </a:xfrm>
            <a:custGeom>
              <a:rect b="b" l="l" r="r" t="t"/>
              <a:pathLst>
                <a:path extrusionOk="0" h="3837" w="4359">
                  <a:moveTo>
                    <a:pt x="2216" y="0"/>
                  </a:moveTo>
                  <a:cubicBezTo>
                    <a:pt x="1977" y="0"/>
                    <a:pt x="1763" y="124"/>
                    <a:pt x="1644" y="330"/>
                  </a:cubicBezTo>
                  <a:lnTo>
                    <a:pt x="191" y="2844"/>
                  </a:lnTo>
                  <a:cubicBezTo>
                    <a:pt x="0" y="3176"/>
                    <a:pt x="116" y="3609"/>
                    <a:pt x="537" y="3817"/>
                  </a:cubicBezTo>
                  <a:cubicBezTo>
                    <a:pt x="562" y="3829"/>
                    <a:pt x="589" y="3836"/>
                    <a:pt x="618" y="3836"/>
                  </a:cubicBezTo>
                  <a:lnTo>
                    <a:pt x="1044" y="3836"/>
                  </a:lnTo>
                  <a:cubicBezTo>
                    <a:pt x="1057" y="3836"/>
                    <a:pt x="1070" y="3831"/>
                    <a:pt x="1080" y="3822"/>
                  </a:cubicBezTo>
                  <a:cubicBezTo>
                    <a:pt x="1241" y="3665"/>
                    <a:pt x="1132" y="3476"/>
                    <a:pt x="979" y="3476"/>
                  </a:cubicBezTo>
                  <a:lnTo>
                    <a:pt x="765" y="3476"/>
                  </a:lnTo>
                  <a:cubicBezTo>
                    <a:pt x="656" y="3476"/>
                    <a:pt x="560" y="3419"/>
                    <a:pt x="505" y="3326"/>
                  </a:cubicBezTo>
                  <a:cubicBezTo>
                    <a:pt x="452" y="3232"/>
                    <a:pt x="452" y="3121"/>
                    <a:pt x="505" y="3027"/>
                  </a:cubicBezTo>
                  <a:cubicBezTo>
                    <a:pt x="505" y="3027"/>
                    <a:pt x="1954" y="518"/>
                    <a:pt x="1958" y="512"/>
                  </a:cubicBezTo>
                  <a:cubicBezTo>
                    <a:pt x="2015" y="412"/>
                    <a:pt x="2116" y="362"/>
                    <a:pt x="2217" y="362"/>
                  </a:cubicBezTo>
                  <a:cubicBezTo>
                    <a:pt x="2318" y="362"/>
                    <a:pt x="2419" y="412"/>
                    <a:pt x="2476" y="512"/>
                  </a:cubicBezTo>
                  <a:lnTo>
                    <a:pt x="3928" y="3027"/>
                  </a:lnTo>
                  <a:cubicBezTo>
                    <a:pt x="3981" y="3121"/>
                    <a:pt x="3981" y="3232"/>
                    <a:pt x="3928" y="3326"/>
                  </a:cubicBezTo>
                  <a:cubicBezTo>
                    <a:pt x="3875" y="3420"/>
                    <a:pt x="3776" y="3476"/>
                    <a:pt x="3668" y="3476"/>
                  </a:cubicBezTo>
                  <a:lnTo>
                    <a:pt x="1764" y="3476"/>
                  </a:lnTo>
                  <a:cubicBezTo>
                    <a:pt x="1751" y="3476"/>
                    <a:pt x="1738" y="3481"/>
                    <a:pt x="1728" y="3491"/>
                  </a:cubicBezTo>
                  <a:cubicBezTo>
                    <a:pt x="1568" y="3648"/>
                    <a:pt x="1677" y="3836"/>
                    <a:pt x="1829" y="3836"/>
                  </a:cubicBezTo>
                  <a:lnTo>
                    <a:pt x="3667" y="3836"/>
                  </a:lnTo>
                  <a:cubicBezTo>
                    <a:pt x="3907" y="3836"/>
                    <a:pt x="4121" y="3713"/>
                    <a:pt x="4239" y="3506"/>
                  </a:cubicBezTo>
                  <a:cubicBezTo>
                    <a:pt x="4358" y="3299"/>
                    <a:pt x="4358" y="3053"/>
                    <a:pt x="4239" y="2847"/>
                  </a:cubicBezTo>
                  <a:lnTo>
                    <a:pt x="2714" y="204"/>
                  </a:lnTo>
                  <a:cubicBezTo>
                    <a:pt x="2699" y="179"/>
                    <a:pt x="2682" y="158"/>
                    <a:pt x="2658" y="142"/>
                  </a:cubicBezTo>
                  <a:cubicBezTo>
                    <a:pt x="2511" y="45"/>
                    <a:pt x="2359" y="0"/>
                    <a:pt x="2216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1"/>
            <p:cNvSpPr/>
            <p:nvPr/>
          </p:nvSpPr>
          <p:spPr>
            <a:xfrm>
              <a:off x="4749246" y="1463691"/>
              <a:ext cx="476669" cy="422077"/>
            </a:xfrm>
            <a:custGeom>
              <a:rect b="b" l="l" r="r" t="t"/>
              <a:pathLst>
                <a:path extrusionOk="0" h="11141" w="12582">
                  <a:moveTo>
                    <a:pt x="11967" y="362"/>
                  </a:moveTo>
                  <a:cubicBezTo>
                    <a:pt x="12107" y="362"/>
                    <a:pt x="12219" y="475"/>
                    <a:pt x="12219" y="613"/>
                  </a:cubicBezTo>
                  <a:lnTo>
                    <a:pt x="12219" y="1575"/>
                  </a:lnTo>
                  <a:lnTo>
                    <a:pt x="359" y="1575"/>
                  </a:lnTo>
                  <a:lnTo>
                    <a:pt x="359" y="613"/>
                  </a:lnTo>
                  <a:cubicBezTo>
                    <a:pt x="359" y="475"/>
                    <a:pt x="472" y="362"/>
                    <a:pt x="610" y="362"/>
                  </a:cubicBezTo>
                  <a:close/>
                  <a:moveTo>
                    <a:pt x="621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1" y="11140"/>
                  </a:cubicBezTo>
                  <a:lnTo>
                    <a:pt x="12391" y="11140"/>
                  </a:lnTo>
                  <a:cubicBezTo>
                    <a:pt x="12496" y="11140"/>
                    <a:pt x="12581" y="11055"/>
                    <a:pt x="12581" y="10950"/>
                  </a:cubicBezTo>
                  <a:lnTo>
                    <a:pt x="12581" y="3565"/>
                  </a:lnTo>
                  <a:cubicBezTo>
                    <a:pt x="12581" y="3550"/>
                    <a:pt x="12576" y="3534"/>
                    <a:pt x="12566" y="3524"/>
                  </a:cubicBezTo>
                  <a:cubicBezTo>
                    <a:pt x="12512" y="3468"/>
                    <a:pt x="12454" y="3445"/>
                    <a:pt x="12402" y="3445"/>
                  </a:cubicBezTo>
                  <a:cubicBezTo>
                    <a:pt x="12303" y="3445"/>
                    <a:pt x="12222" y="3528"/>
                    <a:pt x="12222" y="3630"/>
                  </a:cubicBezTo>
                  <a:lnTo>
                    <a:pt x="12222" y="10530"/>
                  </a:lnTo>
                  <a:cubicBezTo>
                    <a:pt x="12222" y="10668"/>
                    <a:pt x="12109" y="10781"/>
                    <a:pt x="11970" y="10781"/>
                  </a:cubicBezTo>
                  <a:lnTo>
                    <a:pt x="613" y="10781"/>
                  </a:lnTo>
                  <a:cubicBezTo>
                    <a:pt x="474" y="10781"/>
                    <a:pt x="362" y="10668"/>
                    <a:pt x="362" y="10530"/>
                  </a:cubicBezTo>
                  <a:lnTo>
                    <a:pt x="362" y="1968"/>
                  </a:lnTo>
                  <a:lnTo>
                    <a:pt x="12223" y="1968"/>
                  </a:lnTo>
                  <a:lnTo>
                    <a:pt x="12223" y="2816"/>
                  </a:lnTo>
                  <a:cubicBezTo>
                    <a:pt x="12220" y="2918"/>
                    <a:pt x="12302" y="3000"/>
                    <a:pt x="12401" y="3000"/>
                  </a:cubicBezTo>
                  <a:cubicBezTo>
                    <a:pt x="12501" y="3000"/>
                    <a:pt x="12581" y="2918"/>
                    <a:pt x="12581" y="2816"/>
                  </a:cubicBezTo>
                  <a:lnTo>
                    <a:pt x="12581" y="622"/>
                  </a:lnTo>
                  <a:cubicBezTo>
                    <a:pt x="12581" y="278"/>
                    <a:pt x="12304" y="1"/>
                    <a:pt x="1196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1"/>
            <p:cNvSpPr/>
            <p:nvPr/>
          </p:nvSpPr>
          <p:spPr>
            <a:xfrm>
              <a:off x="4797701" y="1491234"/>
              <a:ext cx="19624" cy="18753"/>
            </a:xfrm>
            <a:custGeom>
              <a:rect b="b" l="l" r="r" t="t"/>
              <a:pathLst>
                <a:path extrusionOk="0" h="495" w="518">
                  <a:moveTo>
                    <a:pt x="258" y="1"/>
                  </a:moveTo>
                  <a:cubicBezTo>
                    <a:pt x="250" y="1"/>
                    <a:pt x="243" y="1"/>
                    <a:pt x="235" y="2"/>
                  </a:cubicBezTo>
                  <a:cubicBezTo>
                    <a:pt x="99" y="15"/>
                    <a:pt x="0" y="136"/>
                    <a:pt x="14" y="272"/>
                  </a:cubicBezTo>
                  <a:cubicBezTo>
                    <a:pt x="26" y="400"/>
                    <a:pt x="132" y="494"/>
                    <a:pt x="258" y="494"/>
                  </a:cubicBezTo>
                  <a:cubicBezTo>
                    <a:pt x="266" y="494"/>
                    <a:pt x="275" y="494"/>
                    <a:pt x="283" y="493"/>
                  </a:cubicBezTo>
                  <a:cubicBezTo>
                    <a:pt x="419" y="480"/>
                    <a:pt x="518" y="360"/>
                    <a:pt x="504" y="224"/>
                  </a:cubicBezTo>
                  <a:cubicBezTo>
                    <a:pt x="492" y="96"/>
                    <a:pt x="384" y="1"/>
                    <a:pt x="258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1"/>
            <p:cNvSpPr/>
            <p:nvPr/>
          </p:nvSpPr>
          <p:spPr>
            <a:xfrm>
              <a:off x="4833426" y="1491234"/>
              <a:ext cx="19662" cy="18753"/>
            </a:xfrm>
            <a:custGeom>
              <a:rect b="b" l="l" r="r" t="t"/>
              <a:pathLst>
                <a:path extrusionOk="0" h="495" w="519">
                  <a:moveTo>
                    <a:pt x="259" y="1"/>
                  </a:moveTo>
                  <a:cubicBezTo>
                    <a:pt x="251" y="1"/>
                    <a:pt x="243" y="1"/>
                    <a:pt x="236" y="2"/>
                  </a:cubicBezTo>
                  <a:cubicBezTo>
                    <a:pt x="99" y="15"/>
                    <a:pt x="1" y="136"/>
                    <a:pt x="15" y="272"/>
                  </a:cubicBezTo>
                  <a:cubicBezTo>
                    <a:pt x="26" y="400"/>
                    <a:pt x="133" y="494"/>
                    <a:pt x="259" y="494"/>
                  </a:cubicBezTo>
                  <a:cubicBezTo>
                    <a:pt x="267" y="494"/>
                    <a:pt x="275" y="494"/>
                    <a:pt x="284" y="493"/>
                  </a:cubicBezTo>
                  <a:cubicBezTo>
                    <a:pt x="420" y="480"/>
                    <a:pt x="518" y="360"/>
                    <a:pt x="505" y="224"/>
                  </a:cubicBezTo>
                  <a:cubicBezTo>
                    <a:pt x="493" y="96"/>
                    <a:pt x="384" y="1"/>
                    <a:pt x="259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4868924" y="1491310"/>
              <a:ext cx="20079" cy="18715"/>
            </a:xfrm>
            <a:custGeom>
              <a:rect b="b" l="l" r="r" t="t"/>
              <a:pathLst>
                <a:path extrusionOk="0" h="494" w="530">
                  <a:moveTo>
                    <a:pt x="264" y="1"/>
                  </a:moveTo>
                  <a:cubicBezTo>
                    <a:pt x="146" y="1"/>
                    <a:pt x="41" y="86"/>
                    <a:pt x="21" y="208"/>
                  </a:cubicBezTo>
                  <a:cubicBezTo>
                    <a:pt x="0" y="343"/>
                    <a:pt x="90" y="469"/>
                    <a:pt x="225" y="491"/>
                  </a:cubicBezTo>
                  <a:cubicBezTo>
                    <a:pt x="239" y="493"/>
                    <a:pt x="252" y="494"/>
                    <a:pt x="265" y="494"/>
                  </a:cubicBezTo>
                  <a:cubicBezTo>
                    <a:pt x="384" y="494"/>
                    <a:pt x="488" y="409"/>
                    <a:pt x="508" y="287"/>
                  </a:cubicBezTo>
                  <a:cubicBezTo>
                    <a:pt x="529" y="151"/>
                    <a:pt x="439" y="26"/>
                    <a:pt x="304" y="4"/>
                  </a:cubicBezTo>
                  <a:cubicBezTo>
                    <a:pt x="291" y="2"/>
                    <a:pt x="277" y="1"/>
                    <a:pt x="264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8" name="Google Shape;1788;p61"/>
          <p:cNvSpPr txBox="1"/>
          <p:nvPr/>
        </p:nvSpPr>
        <p:spPr>
          <a:xfrm>
            <a:off x="1116050" y="4301325"/>
            <a:ext cx="197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3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Phase A</a:t>
            </a:r>
            <a:endParaRPr b="1" sz="3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9" name="Google Shape;1789;p61"/>
          <p:cNvSpPr txBox="1"/>
          <p:nvPr/>
        </p:nvSpPr>
        <p:spPr>
          <a:xfrm>
            <a:off x="6250125" y="4301325"/>
            <a:ext cx="197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3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Phase B</a:t>
            </a:r>
            <a:endParaRPr b="1" sz="3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6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Thanks!</a:t>
            </a:r>
            <a:endParaRPr/>
          </a:p>
        </p:txBody>
      </p:sp>
      <p:sp>
        <p:nvSpPr>
          <p:cNvPr id="1795" name="Google Shape;1795;p62"/>
          <p:cNvSpPr txBox="1"/>
          <p:nvPr>
            <p:ph idx="1" type="subTitle"/>
          </p:nvPr>
        </p:nvSpPr>
        <p:spPr>
          <a:xfrm>
            <a:off x="1096850" y="3142825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Do you have any questions?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6" name="Google Shape;1796;p62"/>
          <p:cNvGrpSpPr/>
          <p:nvPr/>
        </p:nvGrpSpPr>
        <p:grpSpPr>
          <a:xfrm>
            <a:off x="5170899" y="1023837"/>
            <a:ext cx="2648543" cy="2594779"/>
            <a:chOff x="3040984" y="3681059"/>
            <a:chExt cx="356164" cy="355815"/>
          </a:xfrm>
        </p:grpSpPr>
        <p:sp>
          <p:nvSpPr>
            <p:cNvPr id="1797" name="Google Shape;1797;p62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2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2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Motivation</a:t>
            </a:r>
            <a:endParaRPr/>
          </a:p>
        </p:txBody>
      </p:sp>
      <p:sp>
        <p:nvSpPr>
          <p:cNvPr id="1482" name="Google Shape;1482;p45"/>
          <p:cNvSpPr txBox="1"/>
          <p:nvPr/>
        </p:nvSpPr>
        <p:spPr>
          <a:xfrm>
            <a:off x="1180500" y="1650325"/>
            <a:ext cx="30867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Citation networks are complex and evolve rapidly due to the surge in scientific publications.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3" name="Google Shape;1483;p45"/>
          <p:cNvSpPr txBox="1"/>
          <p:nvPr/>
        </p:nvSpPr>
        <p:spPr>
          <a:xfrm>
            <a:off x="5165300" y="1650325"/>
            <a:ext cx="25029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Citations may show atypical trends: early peaks, delayed impact, or sudden drops.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4" name="Google Shape;1484;p45"/>
          <p:cNvSpPr txBox="1"/>
          <p:nvPr/>
        </p:nvSpPr>
        <p:spPr>
          <a:xfrm>
            <a:off x="1180500" y="3259375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Static graph analysis approaches struggle to </a:t>
            </a: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capture</a:t>
            </a: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dynamic and hierarchical patterns.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5" name="Google Shape;1485;p45"/>
          <p:cNvSpPr txBox="1"/>
          <p:nvPr/>
        </p:nvSpPr>
        <p:spPr>
          <a:xfrm>
            <a:off x="5165300" y="3151675"/>
            <a:ext cx="2371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Identify such anomalies reveals unusual scientific influence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86" name="Google Shape;1486;p45"/>
          <p:cNvGrpSpPr/>
          <p:nvPr/>
        </p:nvGrpSpPr>
        <p:grpSpPr>
          <a:xfrm>
            <a:off x="729601" y="1906271"/>
            <a:ext cx="374709" cy="374010"/>
            <a:chOff x="1421638" y="4125629"/>
            <a:chExt cx="374709" cy="374010"/>
          </a:xfrm>
        </p:grpSpPr>
        <p:sp>
          <p:nvSpPr>
            <p:cNvPr id="1487" name="Google Shape;1487;p45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45"/>
          <p:cNvGrpSpPr/>
          <p:nvPr/>
        </p:nvGrpSpPr>
        <p:grpSpPr>
          <a:xfrm>
            <a:off x="4784201" y="1896720"/>
            <a:ext cx="284847" cy="373627"/>
            <a:chOff x="1805901" y="1960358"/>
            <a:chExt cx="284847" cy="373627"/>
          </a:xfrm>
        </p:grpSpPr>
        <p:sp>
          <p:nvSpPr>
            <p:cNvPr id="1490" name="Google Shape;1490;p45"/>
            <p:cNvSpPr/>
            <p:nvPr/>
          </p:nvSpPr>
          <p:spPr>
            <a:xfrm>
              <a:off x="1805901" y="1960358"/>
              <a:ext cx="284847" cy="373627"/>
            </a:xfrm>
            <a:custGeom>
              <a:rect b="b" l="l" r="r" t="t"/>
              <a:pathLst>
                <a:path extrusionOk="0" h="11729" w="8942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1841929" y="2295249"/>
              <a:ext cx="165773" cy="13315"/>
            </a:xfrm>
            <a:custGeom>
              <a:rect b="b" l="l" r="r" t="t"/>
              <a:pathLst>
                <a:path extrusionOk="0" h="418" w="5204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45"/>
          <p:cNvGrpSpPr/>
          <p:nvPr/>
        </p:nvGrpSpPr>
        <p:grpSpPr>
          <a:xfrm>
            <a:off x="737914" y="3516021"/>
            <a:ext cx="358069" cy="317995"/>
            <a:chOff x="3584280" y="3699191"/>
            <a:chExt cx="358069" cy="317995"/>
          </a:xfrm>
        </p:grpSpPr>
        <p:sp>
          <p:nvSpPr>
            <p:cNvPr id="1493" name="Google Shape;1493;p45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45"/>
          <p:cNvSpPr/>
          <p:nvPr/>
        </p:nvSpPr>
        <p:spPr>
          <a:xfrm>
            <a:off x="4740545" y="3461857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6"/>
          <p:cNvSpPr txBox="1"/>
          <p:nvPr>
            <p:ph idx="1" type="subTitle"/>
          </p:nvPr>
        </p:nvSpPr>
        <p:spPr>
          <a:xfrm>
            <a:off x="720000" y="2726175"/>
            <a:ext cx="23742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Existing Euclidean-based embeddings methods fail to capture complex citation dynamics.</a:t>
            </a:r>
            <a:endParaRPr sz="1600"/>
          </a:p>
        </p:txBody>
      </p:sp>
      <p:sp>
        <p:nvSpPr>
          <p:cNvPr id="1503" name="Google Shape;1503;p46"/>
          <p:cNvSpPr txBox="1"/>
          <p:nvPr>
            <p:ph idx="2" type="subTitle"/>
          </p:nvPr>
        </p:nvSpPr>
        <p:spPr>
          <a:xfrm>
            <a:off x="3584484" y="27261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Manual analysis is  impractical given the pace and volume of publications. </a:t>
            </a:r>
            <a:endParaRPr sz="1600"/>
          </a:p>
        </p:txBody>
      </p:sp>
      <p:sp>
        <p:nvSpPr>
          <p:cNvPr id="1504" name="Google Shape;1504;p46"/>
          <p:cNvSpPr txBox="1"/>
          <p:nvPr>
            <p:ph idx="3" type="subTitle"/>
          </p:nvPr>
        </p:nvSpPr>
        <p:spPr>
          <a:xfrm>
            <a:off x="6448975" y="2726175"/>
            <a:ext cx="23742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A new model is needed that combines geometric structure with temporal information for better anomaly detection.</a:t>
            </a:r>
            <a:endParaRPr sz="1600"/>
          </a:p>
        </p:txBody>
      </p:sp>
      <p:sp>
        <p:nvSpPr>
          <p:cNvPr id="1505" name="Google Shape;150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Current State and Project Need</a:t>
            </a:r>
            <a:endParaRPr/>
          </a:p>
        </p:txBody>
      </p:sp>
      <p:sp>
        <p:nvSpPr>
          <p:cNvPr id="1506" name="Google Shape;1506;p46"/>
          <p:cNvSpPr txBox="1"/>
          <p:nvPr>
            <p:ph idx="4" type="subTitle"/>
          </p:nvPr>
        </p:nvSpPr>
        <p:spPr>
          <a:xfrm>
            <a:off x="720000" y="2323875"/>
            <a:ext cx="2374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/>
              <a:t>Limitations of Existing Tools</a:t>
            </a:r>
            <a:endParaRPr sz="2200"/>
          </a:p>
        </p:txBody>
      </p:sp>
      <p:sp>
        <p:nvSpPr>
          <p:cNvPr id="1507" name="Google Shape;1507;p46"/>
          <p:cNvSpPr txBox="1"/>
          <p:nvPr>
            <p:ph idx="5" type="subTitle"/>
          </p:nvPr>
        </p:nvSpPr>
        <p:spPr>
          <a:xfrm>
            <a:off x="3584474" y="2323875"/>
            <a:ext cx="2374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/>
              <a:t>Challenges in Manual Detection</a:t>
            </a:r>
            <a:endParaRPr sz="2200"/>
          </a:p>
        </p:txBody>
      </p:sp>
      <p:sp>
        <p:nvSpPr>
          <p:cNvPr id="1508" name="Google Shape;1508;p46"/>
          <p:cNvSpPr txBox="1"/>
          <p:nvPr>
            <p:ph idx="6" type="subTitle"/>
          </p:nvPr>
        </p:nvSpPr>
        <p:spPr>
          <a:xfrm>
            <a:off x="6448976" y="2323875"/>
            <a:ext cx="2374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/>
              <a:t>Need for an </a:t>
            </a:r>
            <a:r>
              <a:rPr lang="iw" sz="2200"/>
              <a:t>Appropriate</a:t>
            </a:r>
            <a:r>
              <a:rPr lang="iw" sz="2200"/>
              <a:t> Approach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Citation Networks</a:t>
            </a:r>
            <a:endParaRPr/>
          </a:p>
        </p:txBody>
      </p:sp>
      <p:pic>
        <p:nvPicPr>
          <p:cNvPr id="1514" name="Google Shape;15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400" y="2571750"/>
            <a:ext cx="3223592" cy="2516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15" name="Google Shape;1515;p47"/>
          <p:cNvSpPr txBox="1"/>
          <p:nvPr>
            <p:ph idx="4294967295" type="subTitle"/>
          </p:nvPr>
        </p:nvSpPr>
        <p:spPr>
          <a:xfrm>
            <a:off x="522600" y="1066050"/>
            <a:ext cx="79014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A citation network represents academic papers as nodes and citation links as edges.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16" name="Google Shape;1516;p47"/>
          <p:cNvSpPr txBox="1"/>
          <p:nvPr>
            <p:ph idx="4294967295" type="subTitle"/>
          </p:nvPr>
        </p:nvSpPr>
        <p:spPr>
          <a:xfrm>
            <a:off x="522600" y="1967850"/>
            <a:ext cx="53034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As new papers and citations are added over time, the network evolves dynamically, in contrast to static networks that capture a fixed view.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Analyzing these evolving patterns helps reveal emerging research trends and unusual citation behaviors.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1" name="Google Shape;1521;p48"/>
          <p:cNvGraphicFramePr/>
          <p:nvPr/>
        </p:nvGraphicFramePr>
        <p:xfrm>
          <a:off x="431200" y="1421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{B17F5438-072F-4985-8DB8-A0EA626F5237}</a:tableStyleId>
              </a:tblPr>
              <a:tblGrid>
                <a:gridCol w="4140800"/>
                <a:gridCol w="4075200"/>
              </a:tblGrid>
              <a:tr h="456250">
                <a:tc>
                  <a:txBody>
                    <a:bodyPr/>
                    <a:lstStyle/>
                    <a:p>
                      <a:pPr indent="0" lvl="0" marL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 sz="2000">
                          <a:solidFill>
                            <a:srgbClr val="1D1D1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Euclidean Embedding</a:t>
                      </a:r>
                      <a:endParaRPr b="1" sz="2000">
                        <a:solidFill>
                          <a:srgbClr val="1D1D1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E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 sz="2000">
                          <a:solidFill>
                            <a:srgbClr val="1D1D1D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Hyperbolic Embedding</a:t>
                      </a:r>
                      <a:endParaRPr b="1" sz="2000">
                        <a:solidFill>
                          <a:srgbClr val="1D1D1D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EF7"/>
                    </a:solidFill>
                  </a:tcPr>
                </a:tc>
              </a:tr>
              <a:tr h="60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1D1D1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Intuitive and simple geometry</a:t>
                      </a:r>
                      <a:endParaRPr>
                        <a:solidFill>
                          <a:srgbClr val="1D1D1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1D1D1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Naturally captures hierarchical and scale-free structures</a:t>
                      </a:r>
                      <a:endParaRPr>
                        <a:solidFill>
                          <a:srgbClr val="1D1D1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8FF"/>
                    </a:solidFill>
                  </a:tcPr>
                </a:tc>
              </a:tr>
              <a:tr h="60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1D1D1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Efficient computation and well-established algorithms	</a:t>
                      </a:r>
                      <a:endParaRPr>
                        <a:solidFill>
                          <a:srgbClr val="1D1D1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1D1D1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Compact and expressive in low dimensions</a:t>
                      </a:r>
                      <a:endParaRPr>
                        <a:solidFill>
                          <a:srgbClr val="1D1D1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8FF"/>
                    </a:solidFill>
                  </a:tcPr>
                </a:tc>
              </a:tr>
              <a:tr h="60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1D1D1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Limited expressiveness for hierarchical or complex networks	</a:t>
                      </a:r>
                      <a:endParaRPr>
                        <a:solidFill>
                          <a:srgbClr val="1D1D1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1D1D1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Models structural and temporal dynamics effectively</a:t>
                      </a:r>
                      <a:endParaRPr>
                        <a:solidFill>
                          <a:srgbClr val="1D1D1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8FF"/>
                    </a:solidFill>
                  </a:tcPr>
                </a:tc>
              </a:tr>
              <a:tr h="56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1D1D1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Poor fit for power-law structures and dynamic evolution	</a:t>
                      </a:r>
                      <a:endParaRPr>
                        <a:solidFill>
                          <a:srgbClr val="1D1D1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>
                          <a:solidFill>
                            <a:srgbClr val="1D1D1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 distortion and better suited for large-scale dynamic networks</a:t>
                      </a:r>
                      <a:endParaRPr>
                        <a:solidFill>
                          <a:srgbClr val="1D1D1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B91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8FF"/>
                    </a:solidFill>
                  </a:tcPr>
                </a:tc>
              </a:tr>
            </a:tbl>
          </a:graphicData>
        </a:graphic>
      </p:graphicFrame>
      <p:sp>
        <p:nvSpPr>
          <p:cNvPr id="1522" name="Google Shape;1522;p48"/>
          <p:cNvSpPr txBox="1"/>
          <p:nvPr>
            <p:ph idx="4294967295" type="title"/>
          </p:nvPr>
        </p:nvSpPr>
        <p:spPr>
          <a:xfrm>
            <a:off x="496800" y="534975"/>
            <a:ext cx="81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Euclidean vs. Hyperbolic Embedding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9"/>
          <p:cNvSpPr txBox="1"/>
          <p:nvPr>
            <p:ph type="title"/>
          </p:nvPr>
        </p:nvSpPr>
        <p:spPr>
          <a:xfrm>
            <a:off x="215700" y="479700"/>
            <a:ext cx="871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Lorentz Model of Hyperbolic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49"/>
          <p:cNvSpPr txBox="1"/>
          <p:nvPr/>
        </p:nvSpPr>
        <p:spPr>
          <a:xfrm>
            <a:off x="591375" y="1816700"/>
            <a:ext cx="2475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Space Definition</a:t>
            </a:r>
            <a:endParaRPr b="1" sz="2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29" name="Google Shape;1529;p49"/>
          <p:cNvSpPr txBox="1"/>
          <p:nvPr/>
        </p:nvSpPr>
        <p:spPr>
          <a:xfrm>
            <a:off x="3482663" y="1870175"/>
            <a:ext cx="21918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Lorentzian Inner Product</a:t>
            </a:r>
            <a:endParaRPr b="1" sz="2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30" name="Google Shape;1530;p49"/>
          <p:cNvSpPr txBox="1"/>
          <p:nvPr/>
        </p:nvSpPr>
        <p:spPr>
          <a:xfrm>
            <a:off x="6491250" y="1969100"/>
            <a:ext cx="17328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Distance</a:t>
            </a:r>
            <a:endParaRPr b="1" sz="2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31" name="Google Shape;1531;p49"/>
          <p:cNvSpPr txBox="1"/>
          <p:nvPr/>
        </p:nvSpPr>
        <p:spPr>
          <a:xfrm>
            <a:off x="857100" y="3918650"/>
            <a:ext cx="21918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Tangent Space</a:t>
            </a:r>
            <a:endParaRPr b="1" sz="2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32" name="Google Shape;1532;p49"/>
          <p:cNvSpPr txBox="1"/>
          <p:nvPr/>
        </p:nvSpPr>
        <p:spPr>
          <a:xfrm>
            <a:off x="3118075" y="3918650"/>
            <a:ext cx="316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Exponential Map</a:t>
            </a:r>
            <a:endParaRPr b="1" sz="2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33" name="Google Shape;1533;p49"/>
          <p:cNvSpPr txBox="1"/>
          <p:nvPr/>
        </p:nvSpPr>
        <p:spPr>
          <a:xfrm>
            <a:off x="6352500" y="3918650"/>
            <a:ext cx="247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Logarithmic Map</a:t>
            </a:r>
            <a:endParaRPr b="1" sz="2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34" name="Google Shape;1534;p49"/>
          <p:cNvCxnSpPr>
            <a:stCxn id="1535" idx="4"/>
            <a:endCxn id="1531" idx="0"/>
          </p:cNvCxnSpPr>
          <p:nvPr/>
        </p:nvCxnSpPr>
        <p:spPr>
          <a:xfrm flipH="1" rot="-5400000">
            <a:off x="1693666" y="3659347"/>
            <a:ext cx="381600" cy="1371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536" name="Google Shape;1536;p49"/>
          <p:cNvGrpSpPr/>
          <p:nvPr/>
        </p:nvGrpSpPr>
        <p:grpSpPr>
          <a:xfrm>
            <a:off x="7238266" y="3358022"/>
            <a:ext cx="179700" cy="179700"/>
            <a:chOff x="7238266" y="3053222"/>
            <a:chExt cx="179700" cy="179700"/>
          </a:xfrm>
        </p:grpSpPr>
        <p:sp>
          <p:nvSpPr>
            <p:cNvPr id="1537" name="Google Shape;1537;p49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49"/>
          <p:cNvGrpSpPr/>
          <p:nvPr/>
        </p:nvGrpSpPr>
        <p:grpSpPr>
          <a:xfrm>
            <a:off x="1726066" y="2885334"/>
            <a:ext cx="179700" cy="179700"/>
            <a:chOff x="1726066" y="2580534"/>
            <a:chExt cx="179700" cy="179700"/>
          </a:xfrm>
        </p:grpSpPr>
        <p:sp>
          <p:nvSpPr>
            <p:cNvPr id="1540" name="Google Shape;1540;p49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42" name="Google Shape;1542;p49"/>
          <p:cNvCxnSpPr>
            <a:stCxn id="1528" idx="2"/>
            <a:endCxn id="1540" idx="0"/>
          </p:cNvCxnSpPr>
          <p:nvPr/>
        </p:nvCxnSpPr>
        <p:spPr>
          <a:xfrm rot="5400000">
            <a:off x="1676325" y="2732600"/>
            <a:ext cx="292200" cy="132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43" name="Google Shape;1543;p49"/>
          <p:cNvCxnSpPr>
            <a:stCxn id="1529" idx="2"/>
            <a:endCxn id="1544" idx="0"/>
          </p:cNvCxnSpPr>
          <p:nvPr/>
        </p:nvCxnSpPr>
        <p:spPr>
          <a:xfrm rot="5400000">
            <a:off x="4454213" y="2764325"/>
            <a:ext cx="242100" cy="66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45" name="Google Shape;1545;p49"/>
          <p:cNvCxnSpPr>
            <a:stCxn id="1530" idx="2"/>
            <a:endCxn id="1546" idx="0"/>
          </p:cNvCxnSpPr>
          <p:nvPr/>
        </p:nvCxnSpPr>
        <p:spPr>
          <a:xfrm rot="5400000">
            <a:off x="7135200" y="2666150"/>
            <a:ext cx="415500" cy="294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47" name="Google Shape;1547;p49"/>
          <p:cNvCxnSpPr>
            <a:stCxn id="1532" idx="0"/>
            <a:endCxn id="1548" idx="4"/>
          </p:cNvCxnSpPr>
          <p:nvPr/>
        </p:nvCxnSpPr>
        <p:spPr>
          <a:xfrm flipH="1" rot="5400000">
            <a:off x="4446475" y="3662600"/>
            <a:ext cx="381600" cy="1305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49" name="Google Shape;1549;p49"/>
          <p:cNvCxnSpPr>
            <a:stCxn id="1533" idx="0"/>
            <a:endCxn id="1537" idx="4"/>
          </p:cNvCxnSpPr>
          <p:nvPr/>
        </p:nvCxnSpPr>
        <p:spPr>
          <a:xfrm flipH="1" rot="5400000">
            <a:off x="7268700" y="3597200"/>
            <a:ext cx="381000" cy="2619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50" name="Google Shape;1550;p49"/>
          <p:cNvCxnSpPr>
            <a:stCxn id="1540" idx="6"/>
            <a:endCxn id="1544" idx="2"/>
          </p:cNvCxnSpPr>
          <p:nvPr/>
        </p:nvCxnSpPr>
        <p:spPr>
          <a:xfrm>
            <a:off x="1905766" y="2975184"/>
            <a:ext cx="2576400" cy="3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p49"/>
          <p:cNvCxnSpPr>
            <a:stCxn id="1544" idx="6"/>
            <a:endCxn id="1546" idx="2"/>
          </p:cNvCxnSpPr>
          <p:nvPr/>
        </p:nvCxnSpPr>
        <p:spPr>
          <a:xfrm>
            <a:off x="4661866" y="2978609"/>
            <a:ext cx="2576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2" name="Google Shape;1552;p49"/>
          <p:cNvCxnSpPr>
            <a:stCxn id="1546" idx="6"/>
            <a:endCxn id="1535" idx="2"/>
          </p:cNvCxnSpPr>
          <p:nvPr/>
        </p:nvCxnSpPr>
        <p:spPr>
          <a:xfrm flipH="1">
            <a:off x="1726066" y="2978572"/>
            <a:ext cx="5691900" cy="468600"/>
          </a:xfrm>
          <a:prstGeom prst="bentConnector5">
            <a:avLst>
              <a:gd fmla="val -4184" name="adj1"/>
              <a:gd fmla="val 50008" name="adj2"/>
              <a:gd fmla="val 104184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3" name="Google Shape;1553;p49"/>
          <p:cNvCxnSpPr>
            <a:stCxn id="1537" idx="2"/>
            <a:endCxn id="1548" idx="6"/>
          </p:cNvCxnSpPr>
          <p:nvPr/>
        </p:nvCxnSpPr>
        <p:spPr>
          <a:xfrm rot="10800000">
            <a:off x="4661866" y="3447272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49"/>
          <p:cNvCxnSpPr>
            <a:stCxn id="1548" idx="2"/>
            <a:endCxn id="1535" idx="6"/>
          </p:cNvCxnSpPr>
          <p:nvPr/>
        </p:nvCxnSpPr>
        <p:spPr>
          <a:xfrm flipH="1">
            <a:off x="1905766" y="3447247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55" name="Google Shape;1555;p49"/>
          <p:cNvGrpSpPr/>
          <p:nvPr/>
        </p:nvGrpSpPr>
        <p:grpSpPr>
          <a:xfrm>
            <a:off x="1726066" y="3357397"/>
            <a:ext cx="179700" cy="179700"/>
            <a:chOff x="1726066" y="2580534"/>
            <a:chExt cx="179700" cy="179700"/>
          </a:xfrm>
        </p:grpSpPr>
        <p:sp>
          <p:nvSpPr>
            <p:cNvPr id="1535" name="Google Shape;1535;p49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7" name="Google Shape;1557;p49"/>
          <p:cNvGrpSpPr/>
          <p:nvPr/>
        </p:nvGrpSpPr>
        <p:grpSpPr>
          <a:xfrm>
            <a:off x="4482166" y="2888759"/>
            <a:ext cx="179700" cy="179700"/>
            <a:chOff x="4482166" y="2580534"/>
            <a:chExt cx="179700" cy="179700"/>
          </a:xfrm>
        </p:grpSpPr>
        <p:sp>
          <p:nvSpPr>
            <p:cNvPr id="1544" name="Google Shape;1544;p49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49"/>
          <p:cNvGrpSpPr/>
          <p:nvPr/>
        </p:nvGrpSpPr>
        <p:grpSpPr>
          <a:xfrm>
            <a:off x="4482166" y="3357397"/>
            <a:ext cx="179700" cy="179700"/>
            <a:chOff x="4482166" y="2580534"/>
            <a:chExt cx="179700" cy="179700"/>
          </a:xfrm>
        </p:grpSpPr>
        <p:sp>
          <p:nvSpPr>
            <p:cNvPr id="1548" name="Google Shape;1548;p49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1" name="Google Shape;1561;p49"/>
          <p:cNvGrpSpPr/>
          <p:nvPr/>
        </p:nvGrpSpPr>
        <p:grpSpPr>
          <a:xfrm>
            <a:off x="7238266" y="2888722"/>
            <a:ext cx="179700" cy="179700"/>
            <a:chOff x="7238266" y="3053222"/>
            <a:chExt cx="179700" cy="179700"/>
          </a:xfrm>
        </p:grpSpPr>
        <p:sp>
          <p:nvSpPr>
            <p:cNvPr id="1546" name="Google Shape;1546;p49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3" name="Google Shape;15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99" y="1388901"/>
            <a:ext cx="2653376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350" y="1328699"/>
            <a:ext cx="2576400" cy="55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425" y="1328712"/>
            <a:ext cx="2644435" cy="5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534" y="4477325"/>
            <a:ext cx="1997897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526" y="4476500"/>
            <a:ext cx="3070548" cy="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6150" y="4387875"/>
            <a:ext cx="2576400" cy="47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50"/>
          <p:cNvSpPr txBox="1"/>
          <p:nvPr>
            <p:ph type="title"/>
          </p:nvPr>
        </p:nvSpPr>
        <p:spPr>
          <a:xfrm>
            <a:off x="441750" y="445025"/>
            <a:ext cx="82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DynHAT Model in Lorentz Space</a:t>
            </a:r>
            <a:endParaRPr/>
          </a:p>
        </p:txBody>
      </p:sp>
      <p:sp>
        <p:nvSpPr>
          <p:cNvPr id="1574" name="Google Shape;1574;p50"/>
          <p:cNvSpPr/>
          <p:nvPr/>
        </p:nvSpPr>
        <p:spPr>
          <a:xfrm>
            <a:off x="441750" y="1904700"/>
            <a:ext cx="1819500" cy="228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/>
              <a:t>Preprocessing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/>
              <a:t>Prepare a dynamic representation of the network over time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5" name="Google Shape;1575;p50"/>
          <p:cNvSpPr/>
          <p:nvPr/>
        </p:nvSpPr>
        <p:spPr>
          <a:xfrm>
            <a:off x="2622675" y="1904700"/>
            <a:ext cx="1819500" cy="228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/>
              <a:t>Structural Representation Layer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/>
              <a:t>Capture the hierarchical structure of the network at each time step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6" name="Google Shape;1576;p50"/>
          <p:cNvSpPr/>
          <p:nvPr/>
        </p:nvSpPr>
        <p:spPr>
          <a:xfrm>
            <a:off x="4816625" y="1904700"/>
            <a:ext cx="1819500" cy="228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/>
              <a:t>Temporal Representation Layer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/>
              <a:t>Model the temporal evolution of node representations across time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7" name="Google Shape;1577;p50"/>
          <p:cNvSpPr/>
          <p:nvPr/>
        </p:nvSpPr>
        <p:spPr>
          <a:xfrm>
            <a:off x="7010575" y="1904700"/>
            <a:ext cx="1819500" cy="228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/>
              <a:t>Link Prediction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/>
              <a:t>Predict future or missing links between nodes based on their dynamic evolution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78" name="Google Shape;1578;p50"/>
          <p:cNvCxnSpPr>
            <a:stCxn id="1574" idx="3"/>
            <a:endCxn id="1575" idx="1"/>
          </p:cNvCxnSpPr>
          <p:nvPr/>
        </p:nvCxnSpPr>
        <p:spPr>
          <a:xfrm>
            <a:off x="2261250" y="3049650"/>
            <a:ext cx="361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9" name="Google Shape;1579;p50"/>
          <p:cNvCxnSpPr>
            <a:stCxn id="1575" idx="3"/>
            <a:endCxn id="1576" idx="1"/>
          </p:cNvCxnSpPr>
          <p:nvPr/>
        </p:nvCxnSpPr>
        <p:spPr>
          <a:xfrm>
            <a:off x="4442175" y="3049650"/>
            <a:ext cx="374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0" name="Google Shape;1580;p50"/>
          <p:cNvCxnSpPr>
            <a:stCxn id="1576" idx="3"/>
            <a:endCxn id="1577" idx="1"/>
          </p:cNvCxnSpPr>
          <p:nvPr/>
        </p:nvCxnSpPr>
        <p:spPr>
          <a:xfrm>
            <a:off x="6636125" y="3049650"/>
            <a:ext cx="374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1" name="Google Shape;1581;p50"/>
          <p:cNvSpPr/>
          <p:nvPr/>
        </p:nvSpPr>
        <p:spPr>
          <a:xfrm>
            <a:off x="7010575" y="1904700"/>
            <a:ext cx="1819500" cy="228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>
                <a:solidFill>
                  <a:schemeClr val="lt2"/>
                </a:solidFill>
              </a:rPr>
              <a:t>Anomaly Detection</a:t>
            </a:r>
            <a:endParaRPr b="1" sz="1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2"/>
                </a:solidFill>
              </a:rPr>
              <a:t>Detect unusual citation patterns or behaviors based on the temporal dynamics of node representations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4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1"/>
          <p:cNvSpPr txBox="1"/>
          <p:nvPr>
            <p:ph idx="1" type="subTitle"/>
          </p:nvPr>
        </p:nvSpPr>
        <p:spPr>
          <a:xfrm>
            <a:off x="720000" y="2113775"/>
            <a:ext cx="347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Identifies patterns or behaviors that deviate from the norm.</a:t>
            </a:r>
            <a:endParaRPr sz="1600"/>
          </a:p>
        </p:txBody>
      </p:sp>
      <p:sp>
        <p:nvSpPr>
          <p:cNvPr id="1587" name="Google Shape;1587;p51"/>
          <p:cNvSpPr txBox="1"/>
          <p:nvPr>
            <p:ph idx="2" type="subTitle"/>
          </p:nvPr>
        </p:nvSpPr>
        <p:spPr>
          <a:xfrm>
            <a:off x="720002" y="3935425"/>
            <a:ext cx="347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Detects sudden citation spikes, delayed growth, or unusual connections.</a:t>
            </a:r>
            <a:endParaRPr sz="1600"/>
          </a:p>
        </p:txBody>
      </p:sp>
      <p:sp>
        <p:nvSpPr>
          <p:cNvPr id="1588" name="Google Shape;1588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Anomaly Detection</a:t>
            </a:r>
            <a:endParaRPr/>
          </a:p>
        </p:txBody>
      </p:sp>
      <p:sp>
        <p:nvSpPr>
          <p:cNvPr id="1589" name="Google Shape;1589;p51"/>
          <p:cNvSpPr txBox="1"/>
          <p:nvPr>
            <p:ph idx="7" type="subTitle"/>
          </p:nvPr>
        </p:nvSpPr>
        <p:spPr>
          <a:xfrm>
            <a:off x="720000" y="1787675"/>
            <a:ext cx="3474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Detecting Deviations</a:t>
            </a:r>
            <a:endParaRPr/>
          </a:p>
        </p:txBody>
      </p:sp>
      <p:sp>
        <p:nvSpPr>
          <p:cNvPr id="1590" name="Google Shape;1590;p51"/>
          <p:cNvSpPr txBox="1"/>
          <p:nvPr>
            <p:ph idx="8" type="subTitle"/>
          </p:nvPr>
        </p:nvSpPr>
        <p:spPr>
          <a:xfrm>
            <a:off x="720001" y="3533125"/>
            <a:ext cx="3474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Citation Anomalies</a:t>
            </a:r>
            <a:endParaRPr/>
          </a:p>
        </p:txBody>
      </p:sp>
      <p:sp>
        <p:nvSpPr>
          <p:cNvPr id="1591" name="Google Shape;1591;p51"/>
          <p:cNvSpPr txBox="1"/>
          <p:nvPr>
            <p:ph idx="3" type="subTitle"/>
          </p:nvPr>
        </p:nvSpPr>
        <p:spPr>
          <a:xfrm>
            <a:off x="4777025" y="3935425"/>
            <a:ext cx="41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Reveals citation manipulation, breakthrough research, and emerging trends.</a:t>
            </a:r>
            <a:endParaRPr sz="1600"/>
          </a:p>
        </p:txBody>
      </p:sp>
      <p:sp>
        <p:nvSpPr>
          <p:cNvPr id="1592" name="Google Shape;1592;p51"/>
          <p:cNvSpPr txBox="1"/>
          <p:nvPr>
            <p:ph idx="5" type="subTitle"/>
          </p:nvPr>
        </p:nvSpPr>
        <p:spPr>
          <a:xfrm>
            <a:off x="4863125" y="2113775"/>
            <a:ext cx="39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Tracks how citation patterns change over time in dynamic networks.</a:t>
            </a:r>
            <a:endParaRPr sz="1600"/>
          </a:p>
        </p:txBody>
      </p:sp>
      <p:sp>
        <p:nvSpPr>
          <p:cNvPr id="1593" name="Google Shape;1593;p51"/>
          <p:cNvSpPr txBox="1"/>
          <p:nvPr>
            <p:ph idx="9" type="subTitle"/>
          </p:nvPr>
        </p:nvSpPr>
        <p:spPr>
          <a:xfrm>
            <a:off x="4777025" y="3533125"/>
            <a:ext cx="3474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Scientific Impact</a:t>
            </a:r>
            <a:endParaRPr/>
          </a:p>
        </p:txBody>
      </p:sp>
      <p:sp>
        <p:nvSpPr>
          <p:cNvPr id="1594" name="Google Shape;1594;p51"/>
          <p:cNvSpPr txBox="1"/>
          <p:nvPr>
            <p:ph idx="14" type="subTitle"/>
          </p:nvPr>
        </p:nvSpPr>
        <p:spPr>
          <a:xfrm>
            <a:off x="4777025" y="1787675"/>
            <a:ext cx="4203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Evolving Citation Networks</a:t>
            </a:r>
            <a:endParaRPr/>
          </a:p>
        </p:txBody>
      </p:sp>
      <p:grpSp>
        <p:nvGrpSpPr>
          <p:cNvPr id="1595" name="Google Shape;1595;p51"/>
          <p:cNvGrpSpPr/>
          <p:nvPr/>
        </p:nvGrpSpPr>
        <p:grpSpPr>
          <a:xfrm>
            <a:off x="6613027" y="3009916"/>
            <a:ext cx="448796" cy="449654"/>
            <a:chOff x="7163581" y="2185780"/>
            <a:chExt cx="475873" cy="476783"/>
          </a:xfrm>
        </p:grpSpPr>
        <p:sp>
          <p:nvSpPr>
            <p:cNvPr id="1596" name="Google Shape;1596;p51"/>
            <p:cNvSpPr/>
            <p:nvPr/>
          </p:nvSpPr>
          <p:spPr>
            <a:xfrm>
              <a:off x="7163581" y="2185780"/>
              <a:ext cx="475873" cy="476783"/>
            </a:xfrm>
            <a:custGeom>
              <a:rect b="b" l="l" r="r" t="t"/>
              <a:pathLst>
                <a:path extrusionOk="0" h="12585" w="12561">
                  <a:moveTo>
                    <a:pt x="6268" y="385"/>
                  </a:moveTo>
                  <a:lnTo>
                    <a:pt x="6268" y="385"/>
                  </a:lnTo>
                  <a:cubicBezTo>
                    <a:pt x="6865" y="482"/>
                    <a:pt x="7431" y="1044"/>
                    <a:pt x="7876" y="1991"/>
                  </a:cubicBezTo>
                  <a:cubicBezTo>
                    <a:pt x="8067" y="2394"/>
                    <a:pt x="8224" y="2846"/>
                    <a:pt x="8348" y="3333"/>
                  </a:cubicBezTo>
                  <a:cubicBezTo>
                    <a:pt x="7693" y="3207"/>
                    <a:pt x="6990" y="3137"/>
                    <a:pt x="6268" y="3127"/>
                  </a:cubicBezTo>
                  <a:lnTo>
                    <a:pt x="6268" y="385"/>
                  </a:lnTo>
                  <a:close/>
                  <a:moveTo>
                    <a:pt x="5906" y="387"/>
                  </a:moveTo>
                  <a:lnTo>
                    <a:pt x="5906" y="3129"/>
                  </a:lnTo>
                  <a:cubicBezTo>
                    <a:pt x="5183" y="3139"/>
                    <a:pt x="4481" y="3211"/>
                    <a:pt x="3826" y="3336"/>
                  </a:cubicBezTo>
                  <a:cubicBezTo>
                    <a:pt x="3949" y="2846"/>
                    <a:pt x="4108" y="2395"/>
                    <a:pt x="4297" y="1992"/>
                  </a:cubicBezTo>
                  <a:cubicBezTo>
                    <a:pt x="4743" y="1044"/>
                    <a:pt x="5308" y="482"/>
                    <a:pt x="5906" y="387"/>
                  </a:cubicBezTo>
                  <a:close/>
                  <a:moveTo>
                    <a:pt x="7268" y="493"/>
                  </a:moveTo>
                  <a:lnTo>
                    <a:pt x="7268" y="493"/>
                  </a:lnTo>
                  <a:cubicBezTo>
                    <a:pt x="8345" y="718"/>
                    <a:pt x="9332" y="1249"/>
                    <a:pt x="10127" y="2044"/>
                  </a:cubicBezTo>
                  <a:cubicBezTo>
                    <a:pt x="10922" y="2839"/>
                    <a:pt x="11455" y="3828"/>
                    <a:pt x="11678" y="4903"/>
                  </a:cubicBezTo>
                  <a:cubicBezTo>
                    <a:pt x="11368" y="4550"/>
                    <a:pt x="10917" y="4229"/>
                    <a:pt x="10336" y="3956"/>
                  </a:cubicBezTo>
                  <a:cubicBezTo>
                    <a:pt x="9864" y="3735"/>
                    <a:pt x="9330" y="3555"/>
                    <a:pt x="8751" y="3420"/>
                  </a:cubicBezTo>
                  <a:cubicBezTo>
                    <a:pt x="8617" y="2841"/>
                    <a:pt x="8436" y="2307"/>
                    <a:pt x="8215" y="1835"/>
                  </a:cubicBezTo>
                  <a:cubicBezTo>
                    <a:pt x="7941" y="1255"/>
                    <a:pt x="7620" y="803"/>
                    <a:pt x="7268" y="493"/>
                  </a:cubicBezTo>
                  <a:close/>
                  <a:moveTo>
                    <a:pt x="6268" y="3498"/>
                  </a:moveTo>
                  <a:lnTo>
                    <a:pt x="6268" y="3498"/>
                  </a:lnTo>
                  <a:cubicBezTo>
                    <a:pt x="7028" y="3508"/>
                    <a:pt x="7762" y="3588"/>
                    <a:pt x="8439" y="3729"/>
                  </a:cubicBezTo>
                  <a:cubicBezTo>
                    <a:pt x="8529" y="4163"/>
                    <a:pt x="8594" y="4619"/>
                    <a:pt x="8632" y="5092"/>
                  </a:cubicBezTo>
                  <a:cubicBezTo>
                    <a:pt x="8264" y="4904"/>
                    <a:pt x="7856" y="4807"/>
                    <a:pt x="7431" y="4807"/>
                  </a:cubicBezTo>
                  <a:cubicBezTo>
                    <a:pt x="7022" y="4807"/>
                    <a:pt x="6625" y="4899"/>
                    <a:pt x="6268" y="5074"/>
                  </a:cubicBezTo>
                  <a:lnTo>
                    <a:pt x="6268" y="3498"/>
                  </a:lnTo>
                  <a:close/>
                  <a:moveTo>
                    <a:pt x="3336" y="3818"/>
                  </a:moveTo>
                  <a:lnTo>
                    <a:pt x="3336" y="3818"/>
                  </a:lnTo>
                  <a:cubicBezTo>
                    <a:pt x="3211" y="4473"/>
                    <a:pt x="3140" y="5175"/>
                    <a:pt x="3130" y="5899"/>
                  </a:cubicBezTo>
                  <a:lnTo>
                    <a:pt x="387" y="5899"/>
                  </a:lnTo>
                  <a:cubicBezTo>
                    <a:pt x="482" y="5301"/>
                    <a:pt x="1046" y="4735"/>
                    <a:pt x="1995" y="4289"/>
                  </a:cubicBezTo>
                  <a:cubicBezTo>
                    <a:pt x="2397" y="4101"/>
                    <a:pt x="2849" y="3943"/>
                    <a:pt x="3336" y="3818"/>
                  </a:cubicBezTo>
                  <a:close/>
                  <a:moveTo>
                    <a:pt x="5906" y="3495"/>
                  </a:moveTo>
                  <a:lnTo>
                    <a:pt x="5906" y="5292"/>
                  </a:lnTo>
                  <a:cubicBezTo>
                    <a:pt x="5785" y="5379"/>
                    <a:pt x="5671" y="5475"/>
                    <a:pt x="5564" y="5583"/>
                  </a:cubicBezTo>
                  <a:cubicBezTo>
                    <a:pt x="5463" y="5682"/>
                    <a:pt x="5373" y="5789"/>
                    <a:pt x="5293" y="5899"/>
                  </a:cubicBezTo>
                  <a:lnTo>
                    <a:pt x="3504" y="5899"/>
                  </a:lnTo>
                  <a:cubicBezTo>
                    <a:pt x="3513" y="5139"/>
                    <a:pt x="3593" y="4405"/>
                    <a:pt x="3734" y="3728"/>
                  </a:cubicBezTo>
                  <a:cubicBezTo>
                    <a:pt x="4412" y="3587"/>
                    <a:pt x="5146" y="3508"/>
                    <a:pt x="5906" y="3495"/>
                  </a:cubicBezTo>
                  <a:close/>
                  <a:moveTo>
                    <a:pt x="8837" y="3819"/>
                  </a:moveTo>
                  <a:lnTo>
                    <a:pt x="8837" y="3819"/>
                  </a:lnTo>
                  <a:cubicBezTo>
                    <a:pt x="9325" y="3944"/>
                    <a:pt x="9776" y="4101"/>
                    <a:pt x="10179" y="4290"/>
                  </a:cubicBezTo>
                  <a:cubicBezTo>
                    <a:pt x="11127" y="4737"/>
                    <a:pt x="11689" y="5302"/>
                    <a:pt x="11786" y="5901"/>
                  </a:cubicBezTo>
                  <a:lnTo>
                    <a:pt x="9583" y="5901"/>
                  </a:lnTo>
                  <a:lnTo>
                    <a:pt x="9583" y="5899"/>
                  </a:lnTo>
                  <a:cubicBezTo>
                    <a:pt x="9502" y="5788"/>
                    <a:pt x="9411" y="5682"/>
                    <a:pt x="9311" y="5583"/>
                  </a:cubicBezTo>
                  <a:cubicBezTo>
                    <a:pt x="9220" y="5491"/>
                    <a:pt x="9125" y="5409"/>
                    <a:pt x="9022" y="5332"/>
                  </a:cubicBezTo>
                  <a:cubicBezTo>
                    <a:pt x="8992" y="4810"/>
                    <a:pt x="8929" y="4302"/>
                    <a:pt x="8837" y="3819"/>
                  </a:cubicBezTo>
                  <a:close/>
                  <a:moveTo>
                    <a:pt x="11786" y="6259"/>
                  </a:moveTo>
                  <a:cubicBezTo>
                    <a:pt x="11691" y="6857"/>
                    <a:pt x="11127" y="7423"/>
                    <a:pt x="10179" y="7870"/>
                  </a:cubicBezTo>
                  <a:cubicBezTo>
                    <a:pt x="10134" y="7891"/>
                    <a:pt x="10090" y="7910"/>
                    <a:pt x="10045" y="7930"/>
                  </a:cubicBezTo>
                  <a:cubicBezTo>
                    <a:pt x="10074" y="7773"/>
                    <a:pt x="10088" y="7611"/>
                    <a:pt x="10088" y="7449"/>
                  </a:cubicBezTo>
                  <a:cubicBezTo>
                    <a:pt x="10090" y="7030"/>
                    <a:pt x="9991" y="6625"/>
                    <a:pt x="9808" y="6259"/>
                  </a:cubicBezTo>
                  <a:close/>
                  <a:moveTo>
                    <a:pt x="3130" y="6259"/>
                  </a:moveTo>
                  <a:cubicBezTo>
                    <a:pt x="3140" y="6983"/>
                    <a:pt x="3211" y="7685"/>
                    <a:pt x="3336" y="8342"/>
                  </a:cubicBezTo>
                  <a:cubicBezTo>
                    <a:pt x="2848" y="8217"/>
                    <a:pt x="2397" y="8060"/>
                    <a:pt x="1995" y="7870"/>
                  </a:cubicBezTo>
                  <a:cubicBezTo>
                    <a:pt x="1046" y="7423"/>
                    <a:pt x="484" y="6857"/>
                    <a:pt x="387" y="6259"/>
                  </a:cubicBezTo>
                  <a:close/>
                  <a:moveTo>
                    <a:pt x="5054" y="6259"/>
                  </a:moveTo>
                  <a:cubicBezTo>
                    <a:pt x="4684" y="7001"/>
                    <a:pt x="4680" y="7879"/>
                    <a:pt x="5044" y="8621"/>
                  </a:cubicBezTo>
                  <a:cubicBezTo>
                    <a:pt x="4587" y="8583"/>
                    <a:pt x="4143" y="8520"/>
                    <a:pt x="3722" y="8432"/>
                  </a:cubicBezTo>
                  <a:cubicBezTo>
                    <a:pt x="3580" y="7755"/>
                    <a:pt x="3502" y="7020"/>
                    <a:pt x="3489" y="6259"/>
                  </a:cubicBezTo>
                  <a:close/>
                  <a:moveTo>
                    <a:pt x="11680" y="7266"/>
                  </a:moveTo>
                  <a:lnTo>
                    <a:pt x="11680" y="7266"/>
                  </a:lnTo>
                  <a:cubicBezTo>
                    <a:pt x="11506" y="8101"/>
                    <a:pt x="11147" y="8882"/>
                    <a:pt x="10625" y="9562"/>
                  </a:cubicBezTo>
                  <a:lnTo>
                    <a:pt x="10497" y="9433"/>
                  </a:lnTo>
                  <a:cubicBezTo>
                    <a:pt x="10461" y="9397"/>
                    <a:pt x="10414" y="9379"/>
                    <a:pt x="10367" y="9379"/>
                  </a:cubicBezTo>
                  <a:cubicBezTo>
                    <a:pt x="10319" y="9379"/>
                    <a:pt x="10272" y="9397"/>
                    <a:pt x="10236" y="9433"/>
                  </a:cubicBezTo>
                  <a:lnTo>
                    <a:pt x="9953" y="9716"/>
                  </a:lnTo>
                  <a:lnTo>
                    <a:pt x="9437" y="9201"/>
                  </a:lnTo>
                  <a:cubicBezTo>
                    <a:pt x="9649" y="8959"/>
                    <a:pt x="9811" y="8685"/>
                    <a:pt x="9922" y="8391"/>
                  </a:cubicBezTo>
                  <a:cubicBezTo>
                    <a:pt x="10064" y="8334"/>
                    <a:pt x="10204" y="8276"/>
                    <a:pt x="10337" y="8213"/>
                  </a:cubicBezTo>
                  <a:cubicBezTo>
                    <a:pt x="10917" y="7939"/>
                    <a:pt x="11369" y="7619"/>
                    <a:pt x="11680" y="7266"/>
                  </a:cubicBezTo>
                  <a:close/>
                  <a:moveTo>
                    <a:pt x="7436" y="5175"/>
                  </a:moveTo>
                  <a:cubicBezTo>
                    <a:pt x="8046" y="5175"/>
                    <a:pt x="8619" y="5414"/>
                    <a:pt x="9051" y="5845"/>
                  </a:cubicBezTo>
                  <a:cubicBezTo>
                    <a:pt x="9483" y="6276"/>
                    <a:pt x="9720" y="6850"/>
                    <a:pt x="9720" y="7460"/>
                  </a:cubicBezTo>
                  <a:cubicBezTo>
                    <a:pt x="9720" y="8070"/>
                    <a:pt x="9482" y="8643"/>
                    <a:pt x="9051" y="9076"/>
                  </a:cubicBezTo>
                  <a:cubicBezTo>
                    <a:pt x="8619" y="9507"/>
                    <a:pt x="8046" y="9745"/>
                    <a:pt x="7436" y="9745"/>
                  </a:cubicBezTo>
                  <a:cubicBezTo>
                    <a:pt x="6824" y="9745"/>
                    <a:pt x="6251" y="9507"/>
                    <a:pt x="5821" y="9076"/>
                  </a:cubicBezTo>
                  <a:cubicBezTo>
                    <a:pt x="4928" y="8184"/>
                    <a:pt x="4928" y="6735"/>
                    <a:pt x="5821" y="5845"/>
                  </a:cubicBezTo>
                  <a:cubicBezTo>
                    <a:pt x="6252" y="5412"/>
                    <a:pt x="6825" y="5175"/>
                    <a:pt x="7436" y="5175"/>
                  </a:cubicBezTo>
                  <a:close/>
                  <a:moveTo>
                    <a:pt x="9175" y="9461"/>
                  </a:moveTo>
                  <a:lnTo>
                    <a:pt x="9689" y="9976"/>
                  </a:lnTo>
                  <a:lnTo>
                    <a:pt x="9407" y="10259"/>
                  </a:lnTo>
                  <a:cubicBezTo>
                    <a:pt x="9335" y="10331"/>
                    <a:pt x="9335" y="10448"/>
                    <a:pt x="9408" y="10520"/>
                  </a:cubicBezTo>
                  <a:lnTo>
                    <a:pt x="9531" y="10644"/>
                  </a:lnTo>
                  <a:cubicBezTo>
                    <a:pt x="8859" y="11155"/>
                    <a:pt x="8089" y="11506"/>
                    <a:pt x="7267" y="11676"/>
                  </a:cubicBezTo>
                  <a:cubicBezTo>
                    <a:pt x="7620" y="11366"/>
                    <a:pt x="7941" y="10915"/>
                    <a:pt x="8213" y="10334"/>
                  </a:cubicBezTo>
                  <a:cubicBezTo>
                    <a:pt x="8273" y="10207"/>
                    <a:pt x="8330" y="10075"/>
                    <a:pt x="8383" y="9938"/>
                  </a:cubicBezTo>
                  <a:cubicBezTo>
                    <a:pt x="8671" y="9828"/>
                    <a:pt x="8939" y="9667"/>
                    <a:pt x="9175" y="9461"/>
                  </a:cubicBezTo>
                  <a:close/>
                  <a:moveTo>
                    <a:pt x="495" y="7266"/>
                  </a:moveTo>
                  <a:lnTo>
                    <a:pt x="495" y="7266"/>
                  </a:lnTo>
                  <a:cubicBezTo>
                    <a:pt x="805" y="7620"/>
                    <a:pt x="1256" y="7940"/>
                    <a:pt x="1837" y="8213"/>
                  </a:cubicBezTo>
                  <a:cubicBezTo>
                    <a:pt x="2309" y="8434"/>
                    <a:pt x="2843" y="8615"/>
                    <a:pt x="3422" y="8750"/>
                  </a:cubicBezTo>
                  <a:cubicBezTo>
                    <a:pt x="3556" y="9328"/>
                    <a:pt x="3737" y="9862"/>
                    <a:pt x="3958" y="10334"/>
                  </a:cubicBezTo>
                  <a:cubicBezTo>
                    <a:pt x="4232" y="10914"/>
                    <a:pt x="4553" y="11366"/>
                    <a:pt x="4905" y="11677"/>
                  </a:cubicBezTo>
                  <a:cubicBezTo>
                    <a:pt x="3831" y="11453"/>
                    <a:pt x="2842" y="10921"/>
                    <a:pt x="2046" y="10125"/>
                  </a:cubicBezTo>
                  <a:cubicBezTo>
                    <a:pt x="1251" y="9330"/>
                    <a:pt x="720" y="8340"/>
                    <a:pt x="495" y="7266"/>
                  </a:cubicBezTo>
                  <a:close/>
                  <a:moveTo>
                    <a:pt x="3825" y="8837"/>
                  </a:moveTo>
                  <a:cubicBezTo>
                    <a:pt x="4292" y="8927"/>
                    <a:pt x="4785" y="8988"/>
                    <a:pt x="5290" y="9020"/>
                  </a:cubicBezTo>
                  <a:cubicBezTo>
                    <a:pt x="5371" y="9132"/>
                    <a:pt x="5461" y="9238"/>
                    <a:pt x="5561" y="9339"/>
                  </a:cubicBezTo>
                  <a:cubicBezTo>
                    <a:pt x="5669" y="9446"/>
                    <a:pt x="5784" y="9543"/>
                    <a:pt x="5904" y="9630"/>
                  </a:cubicBezTo>
                  <a:lnTo>
                    <a:pt x="5904" y="11785"/>
                  </a:lnTo>
                  <a:lnTo>
                    <a:pt x="5904" y="11785"/>
                  </a:lnTo>
                  <a:cubicBezTo>
                    <a:pt x="5307" y="11689"/>
                    <a:pt x="4742" y="11126"/>
                    <a:pt x="4297" y="10180"/>
                  </a:cubicBezTo>
                  <a:cubicBezTo>
                    <a:pt x="4108" y="9777"/>
                    <a:pt x="3949" y="9324"/>
                    <a:pt x="3825" y="8837"/>
                  </a:cubicBezTo>
                  <a:close/>
                  <a:moveTo>
                    <a:pt x="6267" y="9847"/>
                  </a:moveTo>
                  <a:cubicBezTo>
                    <a:pt x="6624" y="10023"/>
                    <a:pt x="7021" y="10114"/>
                    <a:pt x="7430" y="10114"/>
                  </a:cubicBezTo>
                  <a:cubicBezTo>
                    <a:pt x="7599" y="10114"/>
                    <a:pt x="7764" y="10098"/>
                    <a:pt x="7927" y="10068"/>
                  </a:cubicBezTo>
                  <a:lnTo>
                    <a:pt x="7927" y="10068"/>
                  </a:lnTo>
                  <a:cubicBezTo>
                    <a:pt x="7910" y="10104"/>
                    <a:pt x="7894" y="10143"/>
                    <a:pt x="7876" y="10178"/>
                  </a:cubicBezTo>
                  <a:cubicBezTo>
                    <a:pt x="7430" y="11126"/>
                    <a:pt x="6865" y="11689"/>
                    <a:pt x="6267" y="11785"/>
                  </a:cubicBezTo>
                  <a:lnTo>
                    <a:pt x="6267" y="9847"/>
                  </a:lnTo>
                  <a:close/>
                  <a:moveTo>
                    <a:pt x="6084" y="0"/>
                  </a:moveTo>
                  <a:cubicBezTo>
                    <a:pt x="4787" y="0"/>
                    <a:pt x="3548" y="404"/>
                    <a:pt x="2503" y="1166"/>
                  </a:cubicBezTo>
                  <a:cubicBezTo>
                    <a:pt x="2420" y="1227"/>
                    <a:pt x="2402" y="1342"/>
                    <a:pt x="2462" y="1425"/>
                  </a:cubicBezTo>
                  <a:cubicBezTo>
                    <a:pt x="2498" y="1474"/>
                    <a:pt x="2555" y="1500"/>
                    <a:pt x="2611" y="1500"/>
                  </a:cubicBezTo>
                  <a:cubicBezTo>
                    <a:pt x="2649" y="1500"/>
                    <a:pt x="2687" y="1489"/>
                    <a:pt x="2719" y="1465"/>
                  </a:cubicBezTo>
                  <a:cubicBezTo>
                    <a:pt x="3378" y="985"/>
                    <a:pt x="4120" y="656"/>
                    <a:pt x="4903" y="493"/>
                  </a:cubicBezTo>
                  <a:lnTo>
                    <a:pt x="4903" y="493"/>
                  </a:lnTo>
                  <a:cubicBezTo>
                    <a:pt x="4550" y="803"/>
                    <a:pt x="4230" y="1254"/>
                    <a:pt x="3955" y="1835"/>
                  </a:cubicBezTo>
                  <a:cubicBezTo>
                    <a:pt x="3734" y="2307"/>
                    <a:pt x="3554" y="2841"/>
                    <a:pt x="3419" y="3420"/>
                  </a:cubicBezTo>
                  <a:cubicBezTo>
                    <a:pt x="2840" y="3554"/>
                    <a:pt x="2306" y="3735"/>
                    <a:pt x="1834" y="3956"/>
                  </a:cubicBezTo>
                  <a:cubicBezTo>
                    <a:pt x="1253" y="4230"/>
                    <a:pt x="802" y="4551"/>
                    <a:pt x="492" y="4904"/>
                  </a:cubicBezTo>
                  <a:cubicBezTo>
                    <a:pt x="721" y="3805"/>
                    <a:pt x="1269" y="2799"/>
                    <a:pt x="2093" y="1996"/>
                  </a:cubicBezTo>
                  <a:cubicBezTo>
                    <a:pt x="2166" y="1924"/>
                    <a:pt x="2167" y="1807"/>
                    <a:pt x="2095" y="1735"/>
                  </a:cubicBezTo>
                  <a:cubicBezTo>
                    <a:pt x="2060" y="1698"/>
                    <a:pt x="2012" y="1679"/>
                    <a:pt x="1963" y="1679"/>
                  </a:cubicBezTo>
                  <a:cubicBezTo>
                    <a:pt x="1917" y="1679"/>
                    <a:pt x="1870" y="1697"/>
                    <a:pt x="1834" y="1732"/>
                  </a:cubicBezTo>
                  <a:cubicBezTo>
                    <a:pt x="1260" y="2292"/>
                    <a:pt x="810" y="2950"/>
                    <a:pt x="493" y="3683"/>
                  </a:cubicBezTo>
                  <a:cubicBezTo>
                    <a:pt x="166" y="4443"/>
                    <a:pt x="0" y="5251"/>
                    <a:pt x="0" y="6086"/>
                  </a:cubicBezTo>
                  <a:cubicBezTo>
                    <a:pt x="0" y="7710"/>
                    <a:pt x="633" y="9238"/>
                    <a:pt x="1782" y="10387"/>
                  </a:cubicBezTo>
                  <a:cubicBezTo>
                    <a:pt x="2932" y="11537"/>
                    <a:pt x="4460" y="12170"/>
                    <a:pt x="6084" y="12170"/>
                  </a:cubicBezTo>
                  <a:cubicBezTo>
                    <a:pt x="7443" y="12170"/>
                    <a:pt x="8734" y="11725"/>
                    <a:pt x="9793" y="10909"/>
                  </a:cubicBezTo>
                  <a:lnTo>
                    <a:pt x="11244" y="12359"/>
                  </a:lnTo>
                  <a:cubicBezTo>
                    <a:pt x="11393" y="12508"/>
                    <a:pt x="11590" y="12584"/>
                    <a:pt x="11787" y="12584"/>
                  </a:cubicBezTo>
                  <a:cubicBezTo>
                    <a:pt x="11983" y="12584"/>
                    <a:pt x="12181" y="12510"/>
                    <a:pt x="12331" y="12359"/>
                  </a:cubicBezTo>
                  <a:cubicBezTo>
                    <a:pt x="12475" y="12214"/>
                    <a:pt x="12556" y="12021"/>
                    <a:pt x="12556" y="11816"/>
                  </a:cubicBezTo>
                  <a:cubicBezTo>
                    <a:pt x="12560" y="11610"/>
                    <a:pt x="12479" y="11417"/>
                    <a:pt x="12333" y="11271"/>
                  </a:cubicBezTo>
                  <a:lnTo>
                    <a:pt x="11993" y="10931"/>
                  </a:lnTo>
                  <a:cubicBezTo>
                    <a:pt x="11957" y="10894"/>
                    <a:pt x="11910" y="10876"/>
                    <a:pt x="11863" y="10876"/>
                  </a:cubicBezTo>
                  <a:cubicBezTo>
                    <a:pt x="11816" y="10876"/>
                    <a:pt x="11768" y="10894"/>
                    <a:pt x="11733" y="10931"/>
                  </a:cubicBezTo>
                  <a:cubicBezTo>
                    <a:pt x="11661" y="11003"/>
                    <a:pt x="11661" y="11119"/>
                    <a:pt x="11733" y="11191"/>
                  </a:cubicBezTo>
                  <a:lnTo>
                    <a:pt x="12073" y="11532"/>
                  </a:lnTo>
                  <a:cubicBezTo>
                    <a:pt x="12227" y="11687"/>
                    <a:pt x="12227" y="11942"/>
                    <a:pt x="12073" y="12097"/>
                  </a:cubicBezTo>
                  <a:cubicBezTo>
                    <a:pt x="11995" y="12175"/>
                    <a:pt x="11893" y="12214"/>
                    <a:pt x="11790" y="12214"/>
                  </a:cubicBezTo>
                  <a:cubicBezTo>
                    <a:pt x="11688" y="12214"/>
                    <a:pt x="11585" y="12175"/>
                    <a:pt x="11508" y="12097"/>
                  </a:cubicBezTo>
                  <a:lnTo>
                    <a:pt x="9798" y="10389"/>
                  </a:lnTo>
                  <a:lnTo>
                    <a:pt x="10364" y="9822"/>
                  </a:lnTo>
                  <a:lnTo>
                    <a:pt x="11134" y="10592"/>
                  </a:lnTo>
                  <a:cubicBezTo>
                    <a:pt x="11170" y="10628"/>
                    <a:pt x="11217" y="10646"/>
                    <a:pt x="11264" y="10646"/>
                  </a:cubicBezTo>
                  <a:cubicBezTo>
                    <a:pt x="11311" y="10646"/>
                    <a:pt x="11358" y="10628"/>
                    <a:pt x="11395" y="10592"/>
                  </a:cubicBezTo>
                  <a:cubicBezTo>
                    <a:pt x="11467" y="10521"/>
                    <a:pt x="11467" y="10404"/>
                    <a:pt x="11395" y="10333"/>
                  </a:cubicBezTo>
                  <a:lnTo>
                    <a:pt x="10886" y="9822"/>
                  </a:lnTo>
                  <a:cubicBezTo>
                    <a:pt x="11718" y="8758"/>
                    <a:pt x="12169" y="7455"/>
                    <a:pt x="12169" y="6083"/>
                  </a:cubicBezTo>
                  <a:cubicBezTo>
                    <a:pt x="12169" y="4459"/>
                    <a:pt x="11536" y="2931"/>
                    <a:pt x="10386" y="1782"/>
                  </a:cubicBezTo>
                  <a:cubicBezTo>
                    <a:pt x="9237" y="632"/>
                    <a:pt x="7709" y="0"/>
                    <a:pt x="6084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7368690" y="2397216"/>
              <a:ext cx="154571" cy="142485"/>
            </a:xfrm>
            <a:custGeom>
              <a:rect b="b" l="l" r="r" t="t"/>
              <a:pathLst>
                <a:path extrusionOk="0" h="3761" w="4080">
                  <a:moveTo>
                    <a:pt x="2022" y="368"/>
                  </a:moveTo>
                  <a:cubicBezTo>
                    <a:pt x="3339" y="368"/>
                    <a:pt x="4021" y="2018"/>
                    <a:pt x="3090" y="2947"/>
                  </a:cubicBezTo>
                  <a:cubicBezTo>
                    <a:pt x="2796" y="3242"/>
                    <a:pt x="2408" y="3389"/>
                    <a:pt x="2021" y="3389"/>
                  </a:cubicBezTo>
                  <a:cubicBezTo>
                    <a:pt x="1634" y="3389"/>
                    <a:pt x="1247" y="3242"/>
                    <a:pt x="952" y="2947"/>
                  </a:cubicBezTo>
                  <a:cubicBezTo>
                    <a:pt x="663" y="2658"/>
                    <a:pt x="504" y="2271"/>
                    <a:pt x="509" y="1861"/>
                  </a:cubicBezTo>
                  <a:cubicBezTo>
                    <a:pt x="513" y="1491"/>
                    <a:pt x="655" y="1133"/>
                    <a:pt x="905" y="861"/>
                  </a:cubicBezTo>
                  <a:cubicBezTo>
                    <a:pt x="1205" y="532"/>
                    <a:pt x="1613" y="368"/>
                    <a:pt x="2022" y="368"/>
                  </a:cubicBezTo>
                  <a:close/>
                  <a:moveTo>
                    <a:pt x="2021" y="1"/>
                  </a:moveTo>
                  <a:cubicBezTo>
                    <a:pt x="1540" y="1"/>
                    <a:pt x="1058" y="184"/>
                    <a:pt x="691" y="551"/>
                  </a:cubicBezTo>
                  <a:cubicBezTo>
                    <a:pt x="506" y="736"/>
                    <a:pt x="359" y="960"/>
                    <a:pt x="265" y="1206"/>
                  </a:cubicBezTo>
                  <a:cubicBezTo>
                    <a:pt x="0" y="1894"/>
                    <a:pt x="164" y="2683"/>
                    <a:pt x="691" y="3211"/>
                  </a:cubicBezTo>
                  <a:cubicBezTo>
                    <a:pt x="1059" y="3577"/>
                    <a:pt x="1540" y="3761"/>
                    <a:pt x="2021" y="3761"/>
                  </a:cubicBezTo>
                  <a:cubicBezTo>
                    <a:pt x="2506" y="3761"/>
                    <a:pt x="2991" y="3574"/>
                    <a:pt x="3362" y="3197"/>
                  </a:cubicBezTo>
                  <a:cubicBezTo>
                    <a:pt x="4080" y="2468"/>
                    <a:pt x="4074" y="1274"/>
                    <a:pt x="3351" y="551"/>
                  </a:cubicBezTo>
                  <a:cubicBezTo>
                    <a:pt x="2984" y="184"/>
                    <a:pt x="2503" y="1"/>
                    <a:pt x="202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51"/>
          <p:cNvGrpSpPr/>
          <p:nvPr/>
        </p:nvGrpSpPr>
        <p:grpSpPr>
          <a:xfrm>
            <a:off x="6612172" y="1252936"/>
            <a:ext cx="450511" cy="320850"/>
            <a:chOff x="3902933" y="2254086"/>
            <a:chExt cx="477692" cy="340207"/>
          </a:xfrm>
        </p:grpSpPr>
        <p:sp>
          <p:nvSpPr>
            <p:cNvPr id="1599" name="Google Shape;1599;p51"/>
            <p:cNvSpPr/>
            <p:nvPr/>
          </p:nvSpPr>
          <p:spPr>
            <a:xfrm>
              <a:off x="3902933" y="2254086"/>
              <a:ext cx="477692" cy="340207"/>
            </a:xfrm>
            <a:custGeom>
              <a:rect b="b" l="l" r="r" t="t"/>
              <a:pathLst>
                <a:path extrusionOk="0" h="8980" w="12609">
                  <a:moveTo>
                    <a:pt x="11125" y="361"/>
                  </a:moveTo>
                  <a:cubicBezTo>
                    <a:pt x="11384" y="361"/>
                    <a:pt x="11594" y="571"/>
                    <a:pt x="11594" y="830"/>
                  </a:cubicBezTo>
                  <a:lnTo>
                    <a:pt x="11594" y="6936"/>
                  </a:lnTo>
                  <a:cubicBezTo>
                    <a:pt x="11594" y="7195"/>
                    <a:pt x="11384" y="7406"/>
                    <a:pt x="11125" y="7406"/>
                  </a:cubicBezTo>
                  <a:lnTo>
                    <a:pt x="1481" y="7406"/>
                  </a:lnTo>
                  <a:cubicBezTo>
                    <a:pt x="1221" y="7406"/>
                    <a:pt x="1011" y="7196"/>
                    <a:pt x="1011" y="6938"/>
                  </a:cubicBezTo>
                  <a:lnTo>
                    <a:pt x="1011" y="830"/>
                  </a:lnTo>
                  <a:cubicBezTo>
                    <a:pt x="1011" y="571"/>
                    <a:pt x="1221" y="361"/>
                    <a:pt x="1481" y="361"/>
                  </a:cubicBezTo>
                  <a:close/>
                  <a:moveTo>
                    <a:pt x="7433" y="7798"/>
                  </a:moveTo>
                  <a:lnTo>
                    <a:pt x="7433" y="7846"/>
                  </a:lnTo>
                  <a:cubicBezTo>
                    <a:pt x="7433" y="7947"/>
                    <a:pt x="7352" y="8028"/>
                    <a:pt x="7251" y="8028"/>
                  </a:cubicBezTo>
                  <a:lnTo>
                    <a:pt x="5387" y="8028"/>
                  </a:lnTo>
                  <a:cubicBezTo>
                    <a:pt x="5286" y="8028"/>
                    <a:pt x="5205" y="7946"/>
                    <a:pt x="5205" y="7846"/>
                  </a:cubicBezTo>
                  <a:lnTo>
                    <a:pt x="5205" y="7798"/>
                  </a:lnTo>
                  <a:close/>
                  <a:moveTo>
                    <a:pt x="1487" y="1"/>
                  </a:moveTo>
                  <a:cubicBezTo>
                    <a:pt x="1025" y="1"/>
                    <a:pt x="649" y="376"/>
                    <a:pt x="649" y="839"/>
                  </a:cubicBezTo>
                  <a:lnTo>
                    <a:pt x="649" y="6933"/>
                  </a:lnTo>
                  <a:cubicBezTo>
                    <a:pt x="649" y="7109"/>
                    <a:pt x="702" y="7272"/>
                    <a:pt x="795" y="7406"/>
                  </a:cubicBezTo>
                  <a:lnTo>
                    <a:pt x="497" y="7406"/>
                  </a:lnTo>
                  <a:cubicBezTo>
                    <a:pt x="232" y="7406"/>
                    <a:pt x="12" y="7617"/>
                    <a:pt x="9" y="7882"/>
                  </a:cubicBezTo>
                  <a:cubicBezTo>
                    <a:pt x="1" y="8486"/>
                    <a:pt x="488" y="8980"/>
                    <a:pt x="1089" y="8980"/>
                  </a:cubicBezTo>
                  <a:lnTo>
                    <a:pt x="8220" y="8980"/>
                  </a:lnTo>
                  <a:cubicBezTo>
                    <a:pt x="8316" y="8980"/>
                    <a:pt x="8400" y="8910"/>
                    <a:pt x="8409" y="8815"/>
                  </a:cubicBezTo>
                  <a:cubicBezTo>
                    <a:pt x="8417" y="8709"/>
                    <a:pt x="8333" y="8620"/>
                    <a:pt x="8229" y="8620"/>
                  </a:cubicBezTo>
                  <a:lnTo>
                    <a:pt x="1093" y="8620"/>
                  </a:lnTo>
                  <a:cubicBezTo>
                    <a:pt x="707" y="8620"/>
                    <a:pt x="390" y="8304"/>
                    <a:pt x="392" y="7918"/>
                  </a:cubicBezTo>
                  <a:cubicBezTo>
                    <a:pt x="392" y="7852"/>
                    <a:pt x="447" y="7802"/>
                    <a:pt x="513" y="7802"/>
                  </a:cubicBezTo>
                  <a:lnTo>
                    <a:pt x="4844" y="7802"/>
                  </a:lnTo>
                  <a:lnTo>
                    <a:pt x="4844" y="7840"/>
                  </a:lnTo>
                  <a:cubicBezTo>
                    <a:pt x="4844" y="8144"/>
                    <a:pt x="5090" y="8390"/>
                    <a:pt x="5393" y="8390"/>
                  </a:cubicBezTo>
                  <a:lnTo>
                    <a:pt x="7242" y="8390"/>
                  </a:lnTo>
                  <a:cubicBezTo>
                    <a:pt x="7546" y="8390"/>
                    <a:pt x="7792" y="8144"/>
                    <a:pt x="7792" y="7840"/>
                  </a:cubicBezTo>
                  <a:lnTo>
                    <a:pt x="7792" y="7802"/>
                  </a:lnTo>
                  <a:lnTo>
                    <a:pt x="12086" y="7802"/>
                  </a:lnTo>
                  <a:cubicBezTo>
                    <a:pt x="12151" y="7802"/>
                    <a:pt x="12205" y="7854"/>
                    <a:pt x="12206" y="7918"/>
                  </a:cubicBezTo>
                  <a:cubicBezTo>
                    <a:pt x="12207" y="8305"/>
                    <a:pt x="11893" y="8620"/>
                    <a:pt x="11506" y="8620"/>
                  </a:cubicBezTo>
                  <a:lnTo>
                    <a:pt x="9071" y="8620"/>
                  </a:lnTo>
                  <a:cubicBezTo>
                    <a:pt x="8975" y="8620"/>
                    <a:pt x="8889" y="8689"/>
                    <a:pt x="8882" y="8783"/>
                  </a:cubicBezTo>
                  <a:cubicBezTo>
                    <a:pt x="8873" y="8891"/>
                    <a:pt x="8956" y="8980"/>
                    <a:pt x="9061" y="8980"/>
                  </a:cubicBezTo>
                  <a:lnTo>
                    <a:pt x="11527" y="8980"/>
                  </a:lnTo>
                  <a:cubicBezTo>
                    <a:pt x="12123" y="8980"/>
                    <a:pt x="12609" y="8495"/>
                    <a:pt x="12609" y="7898"/>
                  </a:cubicBezTo>
                  <a:cubicBezTo>
                    <a:pt x="12609" y="7626"/>
                    <a:pt x="12387" y="7406"/>
                    <a:pt x="12116" y="7406"/>
                  </a:cubicBezTo>
                  <a:lnTo>
                    <a:pt x="11809" y="7406"/>
                  </a:lnTo>
                  <a:cubicBezTo>
                    <a:pt x="11900" y="7273"/>
                    <a:pt x="11954" y="7111"/>
                    <a:pt x="11954" y="6939"/>
                  </a:cubicBezTo>
                  <a:lnTo>
                    <a:pt x="11954" y="839"/>
                  </a:lnTo>
                  <a:cubicBezTo>
                    <a:pt x="11954" y="377"/>
                    <a:pt x="11579" y="1"/>
                    <a:pt x="11116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3992644" y="2322431"/>
              <a:ext cx="25610" cy="13639"/>
            </a:xfrm>
            <a:custGeom>
              <a:rect b="b" l="l" r="r" t="t"/>
              <a:pathLst>
                <a:path extrusionOk="0" h="360" w="676">
                  <a:moveTo>
                    <a:pt x="198" y="0"/>
                  </a:moveTo>
                  <a:cubicBezTo>
                    <a:pt x="101" y="0"/>
                    <a:pt x="16" y="70"/>
                    <a:pt x="9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477" y="360"/>
                  </a:lnTo>
                  <a:cubicBezTo>
                    <a:pt x="574" y="360"/>
                    <a:pt x="658" y="291"/>
                    <a:pt x="666" y="196"/>
                  </a:cubicBezTo>
                  <a:cubicBezTo>
                    <a:pt x="675" y="89"/>
                    <a:pt x="591" y="0"/>
                    <a:pt x="487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3992947" y="2350920"/>
              <a:ext cx="25307" cy="13676"/>
            </a:xfrm>
            <a:custGeom>
              <a:rect b="b" l="l" r="r" t="t"/>
              <a:pathLst>
                <a:path extrusionOk="0" h="361" w="668">
                  <a:moveTo>
                    <a:pt x="180" y="0"/>
                  </a:moveTo>
                  <a:cubicBezTo>
                    <a:pt x="81" y="0"/>
                    <a:pt x="0" y="82"/>
                    <a:pt x="0" y="182"/>
                  </a:cubicBezTo>
                  <a:cubicBezTo>
                    <a:pt x="1" y="281"/>
                    <a:pt x="82" y="361"/>
                    <a:pt x="181" y="361"/>
                  </a:cubicBezTo>
                  <a:lnTo>
                    <a:pt x="469" y="361"/>
                  </a:lnTo>
                  <a:cubicBezTo>
                    <a:pt x="566" y="361"/>
                    <a:pt x="650" y="292"/>
                    <a:pt x="658" y="197"/>
                  </a:cubicBezTo>
                  <a:cubicBezTo>
                    <a:pt x="667" y="89"/>
                    <a:pt x="583" y="0"/>
                    <a:pt x="479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3992644" y="2380774"/>
              <a:ext cx="25610" cy="13639"/>
            </a:xfrm>
            <a:custGeom>
              <a:rect b="b" l="l" r="r" t="t"/>
              <a:pathLst>
                <a:path extrusionOk="0" h="360" w="676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69"/>
                    <a:pt x="84" y="359"/>
                    <a:pt x="189" y="359"/>
                  </a:cubicBezTo>
                  <a:lnTo>
                    <a:pt x="477" y="359"/>
                  </a:lnTo>
                  <a:cubicBezTo>
                    <a:pt x="574" y="359"/>
                    <a:pt x="658" y="290"/>
                    <a:pt x="666" y="196"/>
                  </a:cubicBezTo>
                  <a:cubicBezTo>
                    <a:pt x="675" y="89"/>
                    <a:pt x="591" y="0"/>
                    <a:pt x="487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3992985" y="2409263"/>
              <a:ext cx="25269" cy="13676"/>
            </a:xfrm>
            <a:custGeom>
              <a:rect b="b" l="l" r="r" t="t"/>
              <a:pathLst>
                <a:path extrusionOk="0" h="361" w="667">
                  <a:moveTo>
                    <a:pt x="180" y="0"/>
                  </a:moveTo>
                  <a:cubicBezTo>
                    <a:pt x="81" y="0"/>
                    <a:pt x="0" y="82"/>
                    <a:pt x="0" y="181"/>
                  </a:cubicBezTo>
                  <a:cubicBezTo>
                    <a:pt x="0" y="281"/>
                    <a:pt x="81" y="360"/>
                    <a:pt x="180" y="360"/>
                  </a:cubicBezTo>
                  <a:lnTo>
                    <a:pt x="468" y="360"/>
                  </a:lnTo>
                  <a:cubicBezTo>
                    <a:pt x="565" y="360"/>
                    <a:pt x="649" y="291"/>
                    <a:pt x="657" y="197"/>
                  </a:cubicBezTo>
                  <a:cubicBezTo>
                    <a:pt x="666" y="89"/>
                    <a:pt x="582" y="0"/>
                    <a:pt x="478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3992644" y="2439079"/>
              <a:ext cx="25610" cy="13639"/>
            </a:xfrm>
            <a:custGeom>
              <a:rect b="b" l="l" r="r" t="t"/>
              <a:pathLst>
                <a:path extrusionOk="0" h="360" w="676">
                  <a:moveTo>
                    <a:pt x="198" y="1"/>
                  </a:moveTo>
                  <a:cubicBezTo>
                    <a:pt x="101" y="1"/>
                    <a:pt x="16" y="70"/>
                    <a:pt x="9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477" y="360"/>
                  </a:lnTo>
                  <a:cubicBezTo>
                    <a:pt x="574" y="360"/>
                    <a:pt x="658" y="291"/>
                    <a:pt x="666" y="197"/>
                  </a:cubicBezTo>
                  <a:cubicBezTo>
                    <a:pt x="675" y="90"/>
                    <a:pt x="591" y="1"/>
                    <a:pt x="48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3992985" y="2467644"/>
              <a:ext cx="25269" cy="13676"/>
            </a:xfrm>
            <a:custGeom>
              <a:rect b="b" l="l" r="r" t="t"/>
              <a:pathLst>
                <a:path extrusionOk="0" h="361" w="667">
                  <a:moveTo>
                    <a:pt x="180" y="1"/>
                  </a:moveTo>
                  <a:cubicBezTo>
                    <a:pt x="81" y="1"/>
                    <a:pt x="0" y="81"/>
                    <a:pt x="0" y="181"/>
                  </a:cubicBezTo>
                  <a:cubicBezTo>
                    <a:pt x="0" y="279"/>
                    <a:pt x="81" y="360"/>
                    <a:pt x="180" y="360"/>
                  </a:cubicBezTo>
                  <a:lnTo>
                    <a:pt x="468" y="360"/>
                  </a:lnTo>
                  <a:cubicBezTo>
                    <a:pt x="565" y="360"/>
                    <a:pt x="649" y="291"/>
                    <a:pt x="657" y="197"/>
                  </a:cubicBezTo>
                  <a:cubicBezTo>
                    <a:pt x="666" y="90"/>
                    <a:pt x="582" y="1"/>
                    <a:pt x="478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4069778" y="2322431"/>
              <a:ext cx="35839" cy="13639"/>
            </a:xfrm>
            <a:custGeom>
              <a:rect b="b" l="l" r="r" t="t"/>
              <a:pathLst>
                <a:path extrusionOk="0" h="360" w="946">
                  <a:moveTo>
                    <a:pt x="199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749" y="360"/>
                  </a:lnTo>
                  <a:cubicBezTo>
                    <a:pt x="844" y="360"/>
                    <a:pt x="929" y="291"/>
                    <a:pt x="937" y="196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4069399" y="2467568"/>
              <a:ext cx="180370" cy="13676"/>
            </a:xfrm>
            <a:custGeom>
              <a:rect b="b" l="l" r="r" t="t"/>
              <a:pathLst>
                <a:path extrusionOk="0" h="361" w="4761">
                  <a:moveTo>
                    <a:pt x="199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5" y="361"/>
                    <a:pt x="193" y="361"/>
                  </a:cubicBezTo>
                  <a:lnTo>
                    <a:pt x="4560" y="361"/>
                  </a:lnTo>
                  <a:cubicBezTo>
                    <a:pt x="4656" y="361"/>
                    <a:pt x="4741" y="292"/>
                    <a:pt x="4750" y="198"/>
                  </a:cubicBezTo>
                  <a:cubicBezTo>
                    <a:pt x="4760" y="92"/>
                    <a:pt x="4675" y="1"/>
                    <a:pt x="456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4069778" y="2380774"/>
              <a:ext cx="35839" cy="13639"/>
            </a:xfrm>
            <a:custGeom>
              <a:rect b="b" l="l" r="r" t="t"/>
              <a:pathLst>
                <a:path extrusionOk="0" h="360" w="946">
                  <a:moveTo>
                    <a:pt x="199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749" y="359"/>
                  </a:lnTo>
                  <a:cubicBezTo>
                    <a:pt x="844" y="359"/>
                    <a:pt x="929" y="290"/>
                    <a:pt x="937" y="196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4069778" y="2409263"/>
              <a:ext cx="35839" cy="13676"/>
            </a:xfrm>
            <a:custGeom>
              <a:rect b="b" l="l" r="r" t="t"/>
              <a:pathLst>
                <a:path extrusionOk="0" h="361" w="946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749" y="360"/>
                  </a:lnTo>
                  <a:cubicBezTo>
                    <a:pt x="844" y="360"/>
                    <a:pt x="929" y="291"/>
                    <a:pt x="937" y="197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4167597" y="2439079"/>
              <a:ext cx="35877" cy="13639"/>
            </a:xfrm>
            <a:custGeom>
              <a:rect b="b" l="l" r="r" t="t"/>
              <a:pathLst>
                <a:path extrusionOk="0" h="360" w="947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58" y="360"/>
                  </a:lnTo>
                  <a:cubicBezTo>
                    <a:pt x="862" y="360"/>
                    <a:pt x="946" y="271"/>
                    <a:pt x="937" y="164"/>
                  </a:cubicBezTo>
                  <a:cubicBezTo>
                    <a:pt x="928" y="70"/>
                    <a:pt x="843" y="1"/>
                    <a:pt x="748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4070309" y="2439079"/>
              <a:ext cx="78270" cy="13639"/>
            </a:xfrm>
            <a:custGeom>
              <a:rect b="b" l="l" r="r" t="t"/>
              <a:pathLst>
                <a:path extrusionOk="0" h="360" w="2066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868" y="360"/>
                  </a:lnTo>
                  <a:cubicBezTo>
                    <a:pt x="1964" y="360"/>
                    <a:pt x="2049" y="291"/>
                    <a:pt x="2056" y="197"/>
                  </a:cubicBezTo>
                  <a:cubicBezTo>
                    <a:pt x="2066" y="90"/>
                    <a:pt x="1982" y="1"/>
                    <a:pt x="187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4124333" y="2380774"/>
              <a:ext cx="35839" cy="13639"/>
            </a:xfrm>
            <a:custGeom>
              <a:rect b="b" l="l" r="r" t="t"/>
              <a:pathLst>
                <a:path extrusionOk="0" h="360" w="946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70"/>
                    <a:pt x="85" y="359"/>
                    <a:pt x="189" y="359"/>
                  </a:cubicBezTo>
                  <a:lnTo>
                    <a:pt x="758" y="359"/>
                  </a:lnTo>
                  <a:cubicBezTo>
                    <a:pt x="863" y="359"/>
                    <a:pt x="946" y="270"/>
                    <a:pt x="937" y="163"/>
                  </a:cubicBezTo>
                  <a:cubicBezTo>
                    <a:pt x="929" y="69"/>
                    <a:pt x="843" y="0"/>
                    <a:pt x="749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1"/>
            <p:cNvSpPr/>
            <p:nvPr/>
          </p:nvSpPr>
          <p:spPr>
            <a:xfrm>
              <a:off x="4173697" y="2380660"/>
              <a:ext cx="75240" cy="13714"/>
            </a:xfrm>
            <a:custGeom>
              <a:rect b="b" l="l" r="r" t="t"/>
              <a:pathLst>
                <a:path extrusionOk="0" h="362" w="1986">
                  <a:moveTo>
                    <a:pt x="199" y="1"/>
                  </a:moveTo>
                  <a:cubicBezTo>
                    <a:pt x="102" y="1"/>
                    <a:pt x="17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788" y="361"/>
                  </a:lnTo>
                  <a:cubicBezTo>
                    <a:pt x="1883" y="361"/>
                    <a:pt x="1969" y="292"/>
                    <a:pt x="1976" y="198"/>
                  </a:cubicBezTo>
                  <a:cubicBezTo>
                    <a:pt x="1985" y="92"/>
                    <a:pt x="1902" y="1"/>
                    <a:pt x="179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1"/>
            <p:cNvSpPr/>
            <p:nvPr/>
          </p:nvSpPr>
          <p:spPr>
            <a:xfrm>
              <a:off x="4125734" y="2322355"/>
              <a:ext cx="163133" cy="13676"/>
            </a:xfrm>
            <a:custGeom>
              <a:rect b="b" l="l" r="r" t="t"/>
              <a:pathLst>
                <a:path extrusionOk="0" h="361" w="4306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06" y="361"/>
                  </a:lnTo>
                  <a:cubicBezTo>
                    <a:pt x="4201" y="361"/>
                    <a:pt x="4287" y="292"/>
                    <a:pt x="4295" y="197"/>
                  </a:cubicBezTo>
                  <a:cubicBezTo>
                    <a:pt x="4305" y="91"/>
                    <a:pt x="4221" y="0"/>
                    <a:pt x="4116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4069399" y="2350920"/>
              <a:ext cx="180370" cy="13676"/>
            </a:xfrm>
            <a:custGeom>
              <a:rect b="b" l="l" r="r" t="t"/>
              <a:pathLst>
                <a:path extrusionOk="0" h="361" w="4761">
                  <a:moveTo>
                    <a:pt x="199" y="0"/>
                  </a:moveTo>
                  <a:cubicBezTo>
                    <a:pt x="104" y="0"/>
                    <a:pt x="19" y="71"/>
                    <a:pt x="10" y="165"/>
                  </a:cubicBezTo>
                  <a:cubicBezTo>
                    <a:pt x="0" y="272"/>
                    <a:pt x="85" y="361"/>
                    <a:pt x="193" y="361"/>
                  </a:cubicBezTo>
                  <a:lnTo>
                    <a:pt x="4560" y="361"/>
                  </a:lnTo>
                  <a:cubicBezTo>
                    <a:pt x="4656" y="361"/>
                    <a:pt x="4741" y="292"/>
                    <a:pt x="4750" y="197"/>
                  </a:cubicBezTo>
                  <a:cubicBezTo>
                    <a:pt x="4760" y="89"/>
                    <a:pt x="4675" y="0"/>
                    <a:pt x="4567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3957335" y="2286364"/>
              <a:ext cx="368735" cy="229621"/>
            </a:xfrm>
            <a:custGeom>
              <a:rect b="b" l="l" r="r" t="t"/>
              <a:pathLst>
                <a:path extrusionOk="0" h="6061" w="9733">
                  <a:moveTo>
                    <a:pt x="9256" y="394"/>
                  </a:moveTo>
                  <a:cubicBezTo>
                    <a:pt x="9319" y="394"/>
                    <a:pt x="9369" y="446"/>
                    <a:pt x="9369" y="508"/>
                  </a:cubicBezTo>
                  <a:lnTo>
                    <a:pt x="9369" y="5604"/>
                  </a:lnTo>
                  <a:lnTo>
                    <a:pt x="9378" y="5604"/>
                  </a:lnTo>
                  <a:cubicBezTo>
                    <a:pt x="9378" y="5648"/>
                    <a:pt x="9263" y="5702"/>
                    <a:pt x="9263" y="5702"/>
                  </a:cubicBezTo>
                  <a:lnTo>
                    <a:pt x="2523" y="5702"/>
                  </a:lnTo>
                  <a:lnTo>
                    <a:pt x="2523" y="394"/>
                  </a:lnTo>
                  <a:close/>
                  <a:moveTo>
                    <a:pt x="192" y="0"/>
                  </a:moveTo>
                  <a:cubicBezTo>
                    <a:pt x="86" y="0"/>
                    <a:pt x="1" y="85"/>
                    <a:pt x="1" y="191"/>
                  </a:cubicBezTo>
                  <a:lnTo>
                    <a:pt x="1" y="1073"/>
                  </a:lnTo>
                  <a:cubicBezTo>
                    <a:pt x="1" y="1094"/>
                    <a:pt x="10" y="1115"/>
                    <a:pt x="25" y="1128"/>
                  </a:cubicBezTo>
                  <a:cubicBezTo>
                    <a:pt x="76" y="1178"/>
                    <a:pt x="131" y="1199"/>
                    <a:pt x="181" y="1199"/>
                  </a:cubicBezTo>
                  <a:cubicBezTo>
                    <a:pt x="280" y="1199"/>
                    <a:pt x="361" y="1117"/>
                    <a:pt x="361" y="1015"/>
                  </a:cubicBezTo>
                  <a:lnTo>
                    <a:pt x="361" y="508"/>
                  </a:lnTo>
                  <a:cubicBezTo>
                    <a:pt x="361" y="446"/>
                    <a:pt x="412" y="393"/>
                    <a:pt x="476" y="393"/>
                  </a:cubicBezTo>
                  <a:lnTo>
                    <a:pt x="2163" y="393"/>
                  </a:lnTo>
                  <a:lnTo>
                    <a:pt x="2163" y="5700"/>
                  </a:lnTo>
                  <a:lnTo>
                    <a:pt x="475" y="5700"/>
                  </a:lnTo>
                  <a:cubicBezTo>
                    <a:pt x="412" y="5700"/>
                    <a:pt x="361" y="5650"/>
                    <a:pt x="361" y="5587"/>
                  </a:cubicBezTo>
                  <a:lnTo>
                    <a:pt x="361" y="1897"/>
                  </a:lnTo>
                  <a:cubicBezTo>
                    <a:pt x="361" y="1802"/>
                    <a:pt x="292" y="1717"/>
                    <a:pt x="197" y="1708"/>
                  </a:cubicBezTo>
                  <a:cubicBezTo>
                    <a:pt x="192" y="1707"/>
                    <a:pt x="186" y="1707"/>
                    <a:pt x="181" y="1707"/>
                  </a:cubicBezTo>
                  <a:cubicBezTo>
                    <a:pt x="81" y="1707"/>
                    <a:pt x="1" y="1789"/>
                    <a:pt x="1" y="1891"/>
                  </a:cubicBezTo>
                  <a:lnTo>
                    <a:pt x="1" y="5578"/>
                  </a:lnTo>
                  <a:cubicBezTo>
                    <a:pt x="1" y="5845"/>
                    <a:pt x="217" y="6060"/>
                    <a:pt x="483" y="6060"/>
                  </a:cubicBezTo>
                  <a:lnTo>
                    <a:pt x="9249" y="6060"/>
                  </a:lnTo>
                  <a:cubicBezTo>
                    <a:pt x="9516" y="6060"/>
                    <a:pt x="9731" y="5845"/>
                    <a:pt x="9731" y="5578"/>
                  </a:cubicBezTo>
                  <a:lnTo>
                    <a:pt x="9731" y="483"/>
                  </a:lnTo>
                  <a:cubicBezTo>
                    <a:pt x="9732" y="217"/>
                    <a:pt x="9515" y="0"/>
                    <a:pt x="9249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7" name="Google Shape;1617;p51"/>
          <p:cNvSpPr/>
          <p:nvPr/>
        </p:nvSpPr>
        <p:spPr>
          <a:xfrm>
            <a:off x="2037914" y="3086157"/>
            <a:ext cx="448452" cy="449595"/>
          </a:xfrm>
          <a:custGeom>
            <a:rect b="b" l="l" r="r" t="t"/>
            <a:pathLst>
              <a:path extrusionOk="0" h="12584" w="12552">
                <a:moveTo>
                  <a:pt x="6958" y="362"/>
                </a:moveTo>
                <a:cubicBezTo>
                  <a:pt x="7113" y="362"/>
                  <a:pt x="7276" y="485"/>
                  <a:pt x="7305" y="639"/>
                </a:cubicBezTo>
                <a:cubicBezTo>
                  <a:pt x="7346" y="854"/>
                  <a:pt x="7207" y="1066"/>
                  <a:pt x="6986" y="1082"/>
                </a:cubicBezTo>
                <a:cubicBezTo>
                  <a:pt x="6976" y="1083"/>
                  <a:pt x="6969" y="1083"/>
                  <a:pt x="6959" y="1083"/>
                </a:cubicBezTo>
                <a:lnTo>
                  <a:pt x="5486" y="1083"/>
                </a:lnTo>
                <a:cubicBezTo>
                  <a:pt x="5477" y="1083"/>
                  <a:pt x="5470" y="1083"/>
                  <a:pt x="5463" y="1082"/>
                </a:cubicBezTo>
                <a:cubicBezTo>
                  <a:pt x="5268" y="1068"/>
                  <a:pt x="5135" y="903"/>
                  <a:pt x="5135" y="714"/>
                </a:cubicBezTo>
                <a:cubicBezTo>
                  <a:pt x="5135" y="521"/>
                  <a:pt x="5293" y="362"/>
                  <a:pt x="5487" y="362"/>
                </a:cubicBezTo>
                <a:close/>
                <a:moveTo>
                  <a:pt x="7666" y="2852"/>
                </a:moveTo>
                <a:lnTo>
                  <a:pt x="7666" y="3540"/>
                </a:lnTo>
                <a:lnTo>
                  <a:pt x="4784" y="3540"/>
                </a:lnTo>
                <a:lnTo>
                  <a:pt x="4784" y="2852"/>
                </a:lnTo>
                <a:close/>
                <a:moveTo>
                  <a:pt x="3242" y="7012"/>
                </a:moveTo>
                <a:lnTo>
                  <a:pt x="3242" y="7701"/>
                </a:lnTo>
                <a:lnTo>
                  <a:pt x="360" y="7701"/>
                </a:lnTo>
                <a:lnTo>
                  <a:pt x="360" y="7012"/>
                </a:lnTo>
                <a:close/>
                <a:moveTo>
                  <a:pt x="12189" y="7012"/>
                </a:moveTo>
                <a:lnTo>
                  <a:pt x="12189" y="7701"/>
                </a:lnTo>
                <a:lnTo>
                  <a:pt x="9306" y="7701"/>
                </a:lnTo>
                <a:lnTo>
                  <a:pt x="9306" y="7012"/>
                </a:lnTo>
                <a:close/>
                <a:moveTo>
                  <a:pt x="3242" y="9273"/>
                </a:moveTo>
                <a:lnTo>
                  <a:pt x="3242" y="9963"/>
                </a:lnTo>
                <a:lnTo>
                  <a:pt x="360" y="9963"/>
                </a:lnTo>
                <a:lnTo>
                  <a:pt x="360" y="9273"/>
                </a:lnTo>
                <a:close/>
                <a:moveTo>
                  <a:pt x="2553" y="11502"/>
                </a:moveTo>
                <a:cubicBezTo>
                  <a:pt x="2651" y="11502"/>
                  <a:pt x="2747" y="11544"/>
                  <a:pt x="2813" y="11616"/>
                </a:cubicBezTo>
                <a:cubicBezTo>
                  <a:pt x="2960" y="11778"/>
                  <a:pt x="2923" y="12049"/>
                  <a:pt x="2742" y="12166"/>
                </a:cubicBezTo>
                <a:cubicBezTo>
                  <a:pt x="2685" y="12203"/>
                  <a:pt x="2619" y="12222"/>
                  <a:pt x="2554" y="12222"/>
                </a:cubicBezTo>
                <a:lnTo>
                  <a:pt x="1080" y="12222"/>
                </a:lnTo>
                <a:cubicBezTo>
                  <a:pt x="852" y="12222"/>
                  <a:pt x="696" y="12009"/>
                  <a:pt x="734" y="11787"/>
                </a:cubicBezTo>
                <a:cubicBezTo>
                  <a:pt x="762" y="11621"/>
                  <a:pt x="912" y="11502"/>
                  <a:pt x="1082" y="11502"/>
                </a:cubicBezTo>
                <a:close/>
                <a:moveTo>
                  <a:pt x="5505" y="0"/>
                </a:moveTo>
                <a:cubicBezTo>
                  <a:pt x="5331" y="0"/>
                  <a:pt x="5159" y="68"/>
                  <a:pt x="5031" y="191"/>
                </a:cubicBezTo>
                <a:cubicBezTo>
                  <a:pt x="4902" y="312"/>
                  <a:pt x="4823" y="480"/>
                  <a:pt x="4809" y="658"/>
                </a:cubicBezTo>
                <a:cubicBezTo>
                  <a:pt x="4796" y="843"/>
                  <a:pt x="4846" y="1029"/>
                  <a:pt x="4961" y="1175"/>
                </a:cubicBezTo>
                <a:cubicBezTo>
                  <a:pt x="5070" y="1314"/>
                  <a:pt x="5230" y="1408"/>
                  <a:pt x="5402" y="1434"/>
                </a:cubicBezTo>
                <a:cubicBezTo>
                  <a:pt x="5436" y="1439"/>
                  <a:pt x="5470" y="1442"/>
                  <a:pt x="5505" y="1442"/>
                </a:cubicBezTo>
                <a:lnTo>
                  <a:pt x="6030" y="1442"/>
                </a:lnTo>
                <a:lnTo>
                  <a:pt x="6030" y="2491"/>
                </a:lnTo>
                <a:lnTo>
                  <a:pt x="4577" y="2491"/>
                </a:lnTo>
                <a:cubicBezTo>
                  <a:pt x="4475" y="2491"/>
                  <a:pt x="4392" y="2574"/>
                  <a:pt x="4392" y="2675"/>
                </a:cubicBezTo>
                <a:lnTo>
                  <a:pt x="4392" y="3748"/>
                </a:lnTo>
                <a:cubicBezTo>
                  <a:pt x="4392" y="3849"/>
                  <a:pt x="4474" y="3932"/>
                  <a:pt x="4577" y="3932"/>
                </a:cubicBezTo>
                <a:lnTo>
                  <a:pt x="6030" y="3932"/>
                </a:lnTo>
                <a:lnTo>
                  <a:pt x="6030" y="4753"/>
                </a:lnTo>
                <a:lnTo>
                  <a:pt x="3368" y="5570"/>
                </a:lnTo>
                <a:lnTo>
                  <a:pt x="1823" y="5570"/>
                </a:lnTo>
                <a:cubicBezTo>
                  <a:pt x="1722" y="5570"/>
                  <a:pt x="1639" y="5653"/>
                  <a:pt x="1639" y="5754"/>
                </a:cubicBezTo>
                <a:lnTo>
                  <a:pt x="1639" y="6651"/>
                </a:lnTo>
                <a:lnTo>
                  <a:pt x="186" y="6651"/>
                </a:lnTo>
                <a:cubicBezTo>
                  <a:pt x="84" y="6651"/>
                  <a:pt x="1" y="6734"/>
                  <a:pt x="1" y="6836"/>
                </a:cubicBezTo>
                <a:lnTo>
                  <a:pt x="1" y="7908"/>
                </a:lnTo>
                <a:cubicBezTo>
                  <a:pt x="1" y="8010"/>
                  <a:pt x="84" y="8093"/>
                  <a:pt x="186" y="8093"/>
                </a:cubicBezTo>
                <a:lnTo>
                  <a:pt x="1639" y="8093"/>
                </a:lnTo>
                <a:lnTo>
                  <a:pt x="1639" y="8880"/>
                </a:lnTo>
                <a:lnTo>
                  <a:pt x="186" y="8880"/>
                </a:lnTo>
                <a:cubicBezTo>
                  <a:pt x="84" y="8880"/>
                  <a:pt x="1" y="8962"/>
                  <a:pt x="1" y="9064"/>
                </a:cubicBezTo>
                <a:lnTo>
                  <a:pt x="1" y="10136"/>
                </a:lnTo>
                <a:cubicBezTo>
                  <a:pt x="1" y="10238"/>
                  <a:pt x="84" y="10321"/>
                  <a:pt x="186" y="10321"/>
                </a:cubicBezTo>
                <a:lnTo>
                  <a:pt x="1639" y="10321"/>
                </a:lnTo>
                <a:lnTo>
                  <a:pt x="1639" y="11141"/>
                </a:lnTo>
                <a:lnTo>
                  <a:pt x="1041" y="11141"/>
                </a:lnTo>
                <a:cubicBezTo>
                  <a:pt x="834" y="11141"/>
                  <a:pt x="588" y="11291"/>
                  <a:pt x="503" y="11478"/>
                </a:cubicBezTo>
                <a:cubicBezTo>
                  <a:pt x="351" y="11802"/>
                  <a:pt x="403" y="12170"/>
                  <a:pt x="644" y="12396"/>
                </a:cubicBezTo>
                <a:cubicBezTo>
                  <a:pt x="772" y="12515"/>
                  <a:pt x="941" y="12583"/>
                  <a:pt x="1114" y="12583"/>
                </a:cubicBezTo>
                <a:lnTo>
                  <a:pt x="2537" y="12583"/>
                </a:lnTo>
                <a:cubicBezTo>
                  <a:pt x="2605" y="12583"/>
                  <a:pt x="2673" y="12574"/>
                  <a:pt x="2739" y="12551"/>
                </a:cubicBezTo>
                <a:cubicBezTo>
                  <a:pt x="3202" y="12385"/>
                  <a:pt x="3340" y="11865"/>
                  <a:pt x="3121" y="11451"/>
                </a:cubicBezTo>
                <a:cubicBezTo>
                  <a:pt x="3031" y="11279"/>
                  <a:pt x="2792" y="11142"/>
                  <a:pt x="2598" y="11142"/>
                </a:cubicBezTo>
                <a:lnTo>
                  <a:pt x="2000" y="11142"/>
                </a:lnTo>
                <a:lnTo>
                  <a:pt x="2000" y="10322"/>
                </a:lnTo>
                <a:lnTo>
                  <a:pt x="3453" y="10322"/>
                </a:lnTo>
                <a:cubicBezTo>
                  <a:pt x="3556" y="10322"/>
                  <a:pt x="3638" y="10240"/>
                  <a:pt x="3638" y="10138"/>
                </a:cubicBezTo>
                <a:lnTo>
                  <a:pt x="3638" y="9065"/>
                </a:lnTo>
                <a:cubicBezTo>
                  <a:pt x="3638" y="8963"/>
                  <a:pt x="3556" y="8881"/>
                  <a:pt x="3453" y="8881"/>
                </a:cubicBezTo>
                <a:lnTo>
                  <a:pt x="2000" y="8881"/>
                </a:lnTo>
                <a:lnTo>
                  <a:pt x="2000" y="8094"/>
                </a:lnTo>
                <a:lnTo>
                  <a:pt x="3453" y="8094"/>
                </a:lnTo>
                <a:cubicBezTo>
                  <a:pt x="3556" y="8094"/>
                  <a:pt x="3638" y="8011"/>
                  <a:pt x="3638" y="7910"/>
                </a:cubicBezTo>
                <a:lnTo>
                  <a:pt x="3638" y="6837"/>
                </a:lnTo>
                <a:cubicBezTo>
                  <a:pt x="3638" y="6735"/>
                  <a:pt x="3556" y="6653"/>
                  <a:pt x="3453" y="6653"/>
                </a:cubicBezTo>
                <a:lnTo>
                  <a:pt x="2000" y="6653"/>
                </a:lnTo>
                <a:lnTo>
                  <a:pt x="2000" y="5931"/>
                </a:lnTo>
                <a:lnTo>
                  <a:pt x="3367" y="5931"/>
                </a:lnTo>
                <a:lnTo>
                  <a:pt x="4567" y="6313"/>
                </a:lnTo>
                <a:cubicBezTo>
                  <a:pt x="4585" y="6318"/>
                  <a:pt x="4604" y="6321"/>
                  <a:pt x="4622" y="6321"/>
                </a:cubicBezTo>
                <a:cubicBezTo>
                  <a:pt x="4719" y="6321"/>
                  <a:pt x="4808" y="6241"/>
                  <a:pt x="4807" y="6126"/>
                </a:cubicBezTo>
                <a:cubicBezTo>
                  <a:pt x="4807" y="6044"/>
                  <a:pt x="4751" y="5975"/>
                  <a:pt x="4673" y="5951"/>
                </a:cubicBezTo>
                <a:lnTo>
                  <a:pt x="4016" y="5743"/>
                </a:lnTo>
                <a:lnTo>
                  <a:pt x="6221" y="5043"/>
                </a:lnTo>
                <a:lnTo>
                  <a:pt x="8426" y="5743"/>
                </a:lnTo>
                <a:lnTo>
                  <a:pt x="6221" y="6441"/>
                </a:lnTo>
                <a:lnTo>
                  <a:pt x="5498" y="6213"/>
                </a:lnTo>
                <a:cubicBezTo>
                  <a:pt x="5480" y="6207"/>
                  <a:pt x="5461" y="6204"/>
                  <a:pt x="5443" y="6204"/>
                </a:cubicBezTo>
                <a:cubicBezTo>
                  <a:pt x="5365" y="6204"/>
                  <a:pt x="5293" y="6256"/>
                  <a:pt x="5268" y="6337"/>
                </a:cubicBezTo>
                <a:cubicBezTo>
                  <a:pt x="5238" y="6436"/>
                  <a:pt x="5291" y="6543"/>
                  <a:pt x="5389" y="6572"/>
                </a:cubicBezTo>
                <a:lnTo>
                  <a:pt x="6166" y="6818"/>
                </a:lnTo>
                <a:cubicBezTo>
                  <a:pt x="6184" y="6824"/>
                  <a:pt x="6203" y="6827"/>
                  <a:pt x="6221" y="6827"/>
                </a:cubicBezTo>
                <a:cubicBezTo>
                  <a:pt x="6240" y="6827"/>
                  <a:pt x="6258" y="6824"/>
                  <a:pt x="6276" y="6818"/>
                </a:cubicBezTo>
                <a:lnTo>
                  <a:pt x="9076" y="5931"/>
                </a:lnTo>
                <a:lnTo>
                  <a:pt x="10553" y="5931"/>
                </a:lnTo>
                <a:lnTo>
                  <a:pt x="10553" y="6653"/>
                </a:lnTo>
                <a:lnTo>
                  <a:pt x="9100" y="6653"/>
                </a:lnTo>
                <a:cubicBezTo>
                  <a:pt x="8998" y="6653"/>
                  <a:pt x="8915" y="6735"/>
                  <a:pt x="8915" y="6837"/>
                </a:cubicBezTo>
                <a:lnTo>
                  <a:pt x="8915" y="7910"/>
                </a:lnTo>
                <a:cubicBezTo>
                  <a:pt x="8915" y="8011"/>
                  <a:pt x="8998" y="8094"/>
                  <a:pt x="9100" y="8094"/>
                </a:cubicBezTo>
                <a:lnTo>
                  <a:pt x="10553" y="8094"/>
                </a:lnTo>
                <a:lnTo>
                  <a:pt x="10553" y="8881"/>
                </a:lnTo>
                <a:lnTo>
                  <a:pt x="10017" y="8881"/>
                </a:lnTo>
                <a:cubicBezTo>
                  <a:pt x="9795" y="8881"/>
                  <a:pt x="9582" y="8986"/>
                  <a:pt x="9448" y="9165"/>
                </a:cubicBezTo>
                <a:cubicBezTo>
                  <a:pt x="9400" y="9229"/>
                  <a:pt x="9362" y="9303"/>
                  <a:pt x="9337" y="9379"/>
                </a:cubicBezTo>
                <a:cubicBezTo>
                  <a:pt x="9264" y="9613"/>
                  <a:pt x="9312" y="9879"/>
                  <a:pt x="9469" y="10065"/>
                </a:cubicBezTo>
                <a:cubicBezTo>
                  <a:pt x="9604" y="10227"/>
                  <a:pt x="9807" y="10324"/>
                  <a:pt x="10017" y="10324"/>
                </a:cubicBezTo>
                <a:lnTo>
                  <a:pt x="10103" y="10324"/>
                </a:lnTo>
                <a:cubicBezTo>
                  <a:pt x="10198" y="10324"/>
                  <a:pt x="10284" y="10254"/>
                  <a:pt x="10291" y="10160"/>
                </a:cubicBezTo>
                <a:cubicBezTo>
                  <a:pt x="10301" y="10053"/>
                  <a:pt x="10217" y="9964"/>
                  <a:pt x="10112" y="9964"/>
                </a:cubicBezTo>
                <a:lnTo>
                  <a:pt x="10004" y="9964"/>
                </a:lnTo>
                <a:cubicBezTo>
                  <a:pt x="9756" y="9964"/>
                  <a:pt x="9593" y="9706"/>
                  <a:pt x="9673" y="9477"/>
                </a:cubicBezTo>
                <a:cubicBezTo>
                  <a:pt x="9721" y="9342"/>
                  <a:pt x="9861" y="9242"/>
                  <a:pt x="10004" y="9242"/>
                </a:cubicBezTo>
                <a:lnTo>
                  <a:pt x="11479" y="9242"/>
                </a:lnTo>
                <a:cubicBezTo>
                  <a:pt x="11673" y="9242"/>
                  <a:pt x="11831" y="9399"/>
                  <a:pt x="11831" y="9594"/>
                </a:cubicBezTo>
                <a:cubicBezTo>
                  <a:pt x="11831" y="9792"/>
                  <a:pt x="11684" y="9964"/>
                  <a:pt x="11479" y="9964"/>
                </a:cubicBezTo>
                <a:lnTo>
                  <a:pt x="10977" y="9964"/>
                </a:lnTo>
                <a:cubicBezTo>
                  <a:pt x="10882" y="9964"/>
                  <a:pt x="10797" y="10033"/>
                  <a:pt x="10789" y="10127"/>
                </a:cubicBezTo>
                <a:cubicBezTo>
                  <a:pt x="10779" y="10235"/>
                  <a:pt x="10863" y="10324"/>
                  <a:pt x="10968" y="10324"/>
                </a:cubicBezTo>
                <a:lnTo>
                  <a:pt x="11449" y="10324"/>
                </a:lnTo>
                <a:cubicBezTo>
                  <a:pt x="11610" y="10324"/>
                  <a:pt x="11767" y="10268"/>
                  <a:pt x="11891" y="10169"/>
                </a:cubicBezTo>
                <a:cubicBezTo>
                  <a:pt x="12067" y="10029"/>
                  <a:pt x="12161" y="9817"/>
                  <a:pt x="12162" y="9593"/>
                </a:cubicBezTo>
                <a:cubicBezTo>
                  <a:pt x="12162" y="9200"/>
                  <a:pt x="11842" y="8881"/>
                  <a:pt x="11449" y="8881"/>
                </a:cubicBezTo>
                <a:lnTo>
                  <a:pt x="10913" y="8881"/>
                </a:lnTo>
                <a:lnTo>
                  <a:pt x="10913" y="8094"/>
                </a:lnTo>
                <a:lnTo>
                  <a:pt x="12366" y="8094"/>
                </a:lnTo>
                <a:cubicBezTo>
                  <a:pt x="12469" y="8094"/>
                  <a:pt x="12551" y="8011"/>
                  <a:pt x="12551" y="7910"/>
                </a:cubicBezTo>
                <a:lnTo>
                  <a:pt x="12551" y="6837"/>
                </a:lnTo>
                <a:cubicBezTo>
                  <a:pt x="12548" y="6737"/>
                  <a:pt x="12466" y="6653"/>
                  <a:pt x="12364" y="6653"/>
                </a:cubicBezTo>
                <a:lnTo>
                  <a:pt x="10911" y="6653"/>
                </a:lnTo>
                <a:lnTo>
                  <a:pt x="10911" y="5755"/>
                </a:lnTo>
                <a:cubicBezTo>
                  <a:pt x="10911" y="5654"/>
                  <a:pt x="10828" y="5571"/>
                  <a:pt x="10726" y="5571"/>
                </a:cubicBezTo>
                <a:lnTo>
                  <a:pt x="9064" y="5571"/>
                </a:lnTo>
                <a:lnTo>
                  <a:pt x="6390" y="4737"/>
                </a:lnTo>
                <a:lnTo>
                  <a:pt x="6390" y="3933"/>
                </a:lnTo>
                <a:lnTo>
                  <a:pt x="7843" y="3933"/>
                </a:lnTo>
                <a:cubicBezTo>
                  <a:pt x="7945" y="3933"/>
                  <a:pt x="8028" y="3851"/>
                  <a:pt x="8028" y="3749"/>
                </a:cubicBezTo>
                <a:lnTo>
                  <a:pt x="8028" y="2676"/>
                </a:lnTo>
                <a:cubicBezTo>
                  <a:pt x="8028" y="2575"/>
                  <a:pt x="7945" y="2492"/>
                  <a:pt x="7843" y="2492"/>
                </a:cubicBezTo>
                <a:lnTo>
                  <a:pt x="6390" y="2492"/>
                </a:lnTo>
                <a:lnTo>
                  <a:pt x="6390" y="1443"/>
                </a:lnTo>
                <a:lnTo>
                  <a:pt x="6915" y="1443"/>
                </a:lnTo>
                <a:cubicBezTo>
                  <a:pt x="6937" y="1443"/>
                  <a:pt x="6961" y="1441"/>
                  <a:pt x="6984" y="1439"/>
                </a:cubicBezTo>
                <a:cubicBezTo>
                  <a:pt x="7157" y="1422"/>
                  <a:pt x="7320" y="1336"/>
                  <a:pt x="7436" y="1203"/>
                </a:cubicBezTo>
                <a:cubicBezTo>
                  <a:pt x="7554" y="1066"/>
                  <a:pt x="7613" y="894"/>
                  <a:pt x="7612" y="712"/>
                </a:cubicBezTo>
                <a:cubicBezTo>
                  <a:pt x="7612" y="320"/>
                  <a:pt x="7299" y="0"/>
                  <a:pt x="6915" y="0"/>
                </a:cubicBezTo>
                <a:close/>
              </a:path>
            </a:pathLst>
          </a:custGeom>
          <a:solidFill>
            <a:srgbClr val="EB91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8" name="Google Shape;1618;p51"/>
          <p:cNvGrpSpPr/>
          <p:nvPr/>
        </p:nvGrpSpPr>
        <p:grpSpPr>
          <a:xfrm>
            <a:off x="2037268" y="1203652"/>
            <a:ext cx="449761" cy="398096"/>
            <a:chOff x="6364624" y="740505"/>
            <a:chExt cx="476896" cy="422115"/>
          </a:xfrm>
        </p:grpSpPr>
        <p:sp>
          <p:nvSpPr>
            <p:cNvPr id="1619" name="Google Shape;1619;p51"/>
            <p:cNvSpPr/>
            <p:nvPr/>
          </p:nvSpPr>
          <p:spPr>
            <a:xfrm>
              <a:off x="6638230" y="799719"/>
              <a:ext cx="143622" cy="142410"/>
            </a:xfrm>
            <a:custGeom>
              <a:rect b="b" l="l" r="r" t="t"/>
              <a:pathLst>
                <a:path extrusionOk="0" h="3759" w="3791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6693731" y="842529"/>
              <a:ext cx="32960" cy="56903"/>
            </a:xfrm>
            <a:custGeom>
              <a:rect b="b" l="l" r="r" t="t"/>
              <a:pathLst>
                <a:path extrusionOk="0" h="1502" w="87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6729078" y="844575"/>
              <a:ext cx="26785" cy="52736"/>
            </a:xfrm>
            <a:custGeom>
              <a:rect b="b" l="l" r="r" t="t"/>
              <a:pathLst>
                <a:path extrusionOk="0" h="1392" w="707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6663044" y="844575"/>
              <a:ext cx="26785" cy="52736"/>
            </a:xfrm>
            <a:custGeom>
              <a:rect b="b" l="l" r="r" t="t"/>
              <a:pathLst>
                <a:path extrusionOk="0" h="1392" w="707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6449487" y="767289"/>
              <a:ext cx="18677" cy="18677"/>
            </a:xfrm>
            <a:custGeom>
              <a:rect b="b" l="l" r="r" t="t"/>
              <a:pathLst>
                <a:path extrusionOk="0" h="493" w="493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6485212" y="767289"/>
              <a:ext cx="18715" cy="18677"/>
            </a:xfrm>
            <a:custGeom>
              <a:rect b="b" l="l" r="r" t="t"/>
              <a:pathLst>
                <a:path extrusionOk="0" h="493" w="494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6364624" y="740505"/>
              <a:ext cx="476896" cy="422115"/>
            </a:xfrm>
            <a:custGeom>
              <a:rect b="b" l="l" r="r" t="t"/>
              <a:pathLst>
                <a:path extrusionOk="0" h="11142" w="12588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6483886" y="931331"/>
              <a:ext cx="13714" cy="201927"/>
            </a:xfrm>
            <a:custGeom>
              <a:rect b="b" l="l" r="r" t="t"/>
              <a:pathLst>
                <a:path extrusionOk="0" h="5330" w="362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1"/>
            <p:cNvSpPr/>
            <p:nvPr/>
          </p:nvSpPr>
          <p:spPr>
            <a:xfrm>
              <a:off x="6410162" y="949062"/>
              <a:ext cx="51940" cy="13676"/>
            </a:xfrm>
            <a:custGeom>
              <a:rect b="b" l="l" r="r" t="t"/>
              <a:pathLst>
                <a:path extrusionOk="0" h="361" w="1371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6410162" y="980127"/>
              <a:ext cx="51940" cy="13676"/>
            </a:xfrm>
            <a:custGeom>
              <a:rect b="b" l="l" r="r" t="t"/>
              <a:pathLst>
                <a:path extrusionOk="0" h="361" w="1371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6410162" y="1009943"/>
              <a:ext cx="51902" cy="13676"/>
            </a:xfrm>
            <a:custGeom>
              <a:rect b="b" l="l" r="r" t="t"/>
              <a:pathLst>
                <a:path extrusionOk="0" h="361" w="137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6410162" y="1040895"/>
              <a:ext cx="51940" cy="13714"/>
            </a:xfrm>
            <a:custGeom>
              <a:rect b="b" l="l" r="r" t="t"/>
              <a:pathLst>
                <a:path extrusionOk="0" h="362" w="1371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6410162" y="1070748"/>
              <a:ext cx="51940" cy="13639"/>
            </a:xfrm>
            <a:custGeom>
              <a:rect b="b" l="l" r="r" t="t"/>
              <a:pathLst>
                <a:path extrusionOk="0" h="360" w="1371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6410162" y="1101776"/>
              <a:ext cx="51902" cy="13714"/>
            </a:xfrm>
            <a:custGeom>
              <a:rect b="b" l="l" r="r" t="t"/>
              <a:pathLst>
                <a:path extrusionOk="0" h="362" w="137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2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Isolation Forest (IF)</a:t>
            </a:r>
            <a:endParaRPr/>
          </a:p>
        </p:txBody>
      </p:sp>
      <p:sp>
        <p:nvSpPr>
          <p:cNvPr id="1638" name="Google Shape;1638;p52"/>
          <p:cNvSpPr txBox="1"/>
          <p:nvPr/>
        </p:nvSpPr>
        <p:spPr>
          <a:xfrm>
            <a:off x="586175" y="1444025"/>
            <a:ext cx="1980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Tree-Based Method</a:t>
            </a:r>
            <a:endParaRPr/>
          </a:p>
        </p:txBody>
      </p:sp>
      <p:sp>
        <p:nvSpPr>
          <p:cNvPr id="1639" name="Google Shape;1639;p52"/>
          <p:cNvSpPr txBox="1"/>
          <p:nvPr/>
        </p:nvSpPr>
        <p:spPr>
          <a:xfrm>
            <a:off x="509975" y="3039350"/>
            <a:ext cx="1842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Reachability Distance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0" name="Google Shape;1640;p52"/>
          <p:cNvSpPr txBox="1"/>
          <p:nvPr/>
        </p:nvSpPr>
        <p:spPr>
          <a:xfrm>
            <a:off x="7221000" y="1239025"/>
            <a:ext cx="1923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Distribution Assumptions</a:t>
            </a:r>
            <a:endParaRPr/>
          </a:p>
        </p:txBody>
      </p:sp>
      <p:sp>
        <p:nvSpPr>
          <p:cNvPr id="1641" name="Google Shape;1641;p52"/>
          <p:cNvSpPr txBox="1"/>
          <p:nvPr/>
        </p:nvSpPr>
        <p:spPr>
          <a:xfrm>
            <a:off x="7124975" y="3039350"/>
            <a:ext cx="2035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iw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Efficient &amp; Scalable</a:t>
            </a:r>
            <a:endParaRPr/>
          </a:p>
        </p:txBody>
      </p:sp>
      <p:grpSp>
        <p:nvGrpSpPr>
          <p:cNvPr id="1642" name="Google Shape;1642;p52"/>
          <p:cNvGrpSpPr/>
          <p:nvPr/>
        </p:nvGrpSpPr>
        <p:grpSpPr>
          <a:xfrm>
            <a:off x="152399" y="3217432"/>
            <a:ext cx="358155" cy="358123"/>
            <a:chOff x="4896099" y="1970920"/>
            <a:chExt cx="358155" cy="358123"/>
          </a:xfrm>
        </p:grpSpPr>
        <p:sp>
          <p:nvSpPr>
            <p:cNvPr id="1643" name="Google Shape;1643;p52"/>
            <p:cNvSpPr/>
            <p:nvPr/>
          </p:nvSpPr>
          <p:spPr>
            <a:xfrm>
              <a:off x="4896099" y="1970920"/>
              <a:ext cx="358155" cy="358123"/>
            </a:xfrm>
            <a:custGeom>
              <a:rect b="b" l="l" r="r" t="t"/>
              <a:pathLst>
                <a:path extrusionOk="0" h="11252" w="11253">
                  <a:moveTo>
                    <a:pt x="5621" y="0"/>
                  </a:moveTo>
                  <a:cubicBezTo>
                    <a:pt x="4109" y="0"/>
                    <a:pt x="2704" y="595"/>
                    <a:pt x="1644" y="1643"/>
                  </a:cubicBezTo>
                  <a:cubicBezTo>
                    <a:pt x="584" y="2715"/>
                    <a:pt x="1" y="4132"/>
                    <a:pt x="1" y="5632"/>
                  </a:cubicBezTo>
                  <a:cubicBezTo>
                    <a:pt x="1" y="6930"/>
                    <a:pt x="465" y="8192"/>
                    <a:pt x="1263" y="9192"/>
                  </a:cubicBezTo>
                  <a:cubicBezTo>
                    <a:pt x="1300" y="9235"/>
                    <a:pt x="1343" y="9252"/>
                    <a:pt x="1386" y="9252"/>
                  </a:cubicBezTo>
                  <a:cubicBezTo>
                    <a:pt x="1509" y="9252"/>
                    <a:pt x="1622" y="9104"/>
                    <a:pt x="1525" y="8989"/>
                  </a:cubicBezTo>
                  <a:cubicBezTo>
                    <a:pt x="751" y="8049"/>
                    <a:pt x="334" y="6858"/>
                    <a:pt x="334" y="5632"/>
                  </a:cubicBezTo>
                  <a:cubicBezTo>
                    <a:pt x="334" y="4227"/>
                    <a:pt x="882" y="2881"/>
                    <a:pt x="1882" y="1881"/>
                  </a:cubicBezTo>
                  <a:cubicBezTo>
                    <a:pt x="2882" y="893"/>
                    <a:pt x="4204" y="322"/>
                    <a:pt x="5621" y="322"/>
                  </a:cubicBezTo>
                  <a:cubicBezTo>
                    <a:pt x="7026" y="322"/>
                    <a:pt x="8371" y="869"/>
                    <a:pt x="9371" y="1869"/>
                  </a:cubicBezTo>
                  <a:cubicBezTo>
                    <a:pt x="10359" y="2870"/>
                    <a:pt x="10931" y="4191"/>
                    <a:pt x="10931" y="5608"/>
                  </a:cubicBezTo>
                  <a:cubicBezTo>
                    <a:pt x="10931" y="7025"/>
                    <a:pt x="10383" y="8358"/>
                    <a:pt x="9383" y="9358"/>
                  </a:cubicBezTo>
                  <a:cubicBezTo>
                    <a:pt x="8383" y="10359"/>
                    <a:pt x="7061" y="10918"/>
                    <a:pt x="5644" y="10918"/>
                  </a:cubicBezTo>
                  <a:cubicBezTo>
                    <a:pt x="4323" y="10918"/>
                    <a:pt x="3037" y="10430"/>
                    <a:pt x="2061" y="9537"/>
                  </a:cubicBezTo>
                  <a:cubicBezTo>
                    <a:pt x="2025" y="9504"/>
                    <a:pt x="1987" y="9490"/>
                    <a:pt x="1951" y="9490"/>
                  </a:cubicBezTo>
                  <a:cubicBezTo>
                    <a:pt x="1823" y="9490"/>
                    <a:pt x="1723" y="9673"/>
                    <a:pt x="1834" y="9775"/>
                  </a:cubicBezTo>
                  <a:cubicBezTo>
                    <a:pt x="2882" y="10728"/>
                    <a:pt x="4228" y="11252"/>
                    <a:pt x="5644" y="11252"/>
                  </a:cubicBezTo>
                  <a:cubicBezTo>
                    <a:pt x="7145" y="11252"/>
                    <a:pt x="8562" y="10656"/>
                    <a:pt x="9621" y="9597"/>
                  </a:cubicBezTo>
                  <a:cubicBezTo>
                    <a:pt x="10681" y="8525"/>
                    <a:pt x="11252" y="7108"/>
                    <a:pt x="11252" y="5608"/>
                  </a:cubicBezTo>
                  <a:cubicBezTo>
                    <a:pt x="11252" y="4120"/>
                    <a:pt x="10657" y="2703"/>
                    <a:pt x="9597" y="1631"/>
                  </a:cubicBezTo>
                  <a:cubicBezTo>
                    <a:pt x="8526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4991454" y="2067835"/>
              <a:ext cx="166999" cy="164325"/>
            </a:xfrm>
            <a:custGeom>
              <a:rect b="b" l="l" r="r" t="t"/>
              <a:pathLst>
                <a:path extrusionOk="0" h="5163" w="5247">
                  <a:moveTo>
                    <a:pt x="4506" y="706"/>
                  </a:moveTo>
                  <a:lnTo>
                    <a:pt x="3160" y="2861"/>
                  </a:lnTo>
                  <a:lnTo>
                    <a:pt x="2351" y="2075"/>
                  </a:lnTo>
                  <a:lnTo>
                    <a:pt x="4506" y="706"/>
                  </a:lnTo>
                  <a:close/>
                  <a:moveTo>
                    <a:pt x="2113" y="2289"/>
                  </a:moveTo>
                  <a:lnTo>
                    <a:pt x="2922" y="3099"/>
                  </a:lnTo>
                  <a:lnTo>
                    <a:pt x="755" y="4468"/>
                  </a:lnTo>
                  <a:lnTo>
                    <a:pt x="755" y="4468"/>
                  </a:lnTo>
                  <a:lnTo>
                    <a:pt x="2113" y="2289"/>
                  </a:lnTo>
                  <a:close/>
                  <a:moveTo>
                    <a:pt x="5032" y="0"/>
                  </a:moveTo>
                  <a:cubicBezTo>
                    <a:pt x="5004" y="0"/>
                    <a:pt x="4974" y="8"/>
                    <a:pt x="4946" y="27"/>
                  </a:cubicBezTo>
                  <a:lnTo>
                    <a:pt x="2006" y="1896"/>
                  </a:lnTo>
                  <a:cubicBezTo>
                    <a:pt x="1970" y="1908"/>
                    <a:pt x="1934" y="1932"/>
                    <a:pt x="1922" y="1980"/>
                  </a:cubicBezTo>
                  <a:lnTo>
                    <a:pt x="77" y="4909"/>
                  </a:lnTo>
                  <a:cubicBezTo>
                    <a:pt x="1" y="5032"/>
                    <a:pt x="99" y="5163"/>
                    <a:pt x="214" y="5163"/>
                  </a:cubicBezTo>
                  <a:cubicBezTo>
                    <a:pt x="243" y="5163"/>
                    <a:pt x="274" y="5154"/>
                    <a:pt x="303" y="5135"/>
                  </a:cubicBezTo>
                  <a:lnTo>
                    <a:pt x="3232" y="3277"/>
                  </a:lnTo>
                  <a:cubicBezTo>
                    <a:pt x="3280" y="3265"/>
                    <a:pt x="3303" y="3230"/>
                    <a:pt x="3315" y="3182"/>
                  </a:cubicBezTo>
                  <a:lnTo>
                    <a:pt x="5161" y="253"/>
                  </a:lnTo>
                  <a:cubicBezTo>
                    <a:pt x="5247" y="138"/>
                    <a:pt x="5148" y="0"/>
                    <a:pt x="50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4923789" y="1998578"/>
              <a:ext cx="302043" cy="302425"/>
            </a:xfrm>
            <a:custGeom>
              <a:rect b="b" l="l" r="r" t="t"/>
              <a:pathLst>
                <a:path extrusionOk="0" h="9502" w="9490">
                  <a:moveTo>
                    <a:pt x="4727" y="0"/>
                  </a:moveTo>
                  <a:cubicBezTo>
                    <a:pt x="3465" y="0"/>
                    <a:pt x="2274" y="500"/>
                    <a:pt x="1381" y="1405"/>
                  </a:cubicBezTo>
                  <a:cubicBezTo>
                    <a:pt x="488" y="2298"/>
                    <a:pt x="0" y="3489"/>
                    <a:pt x="0" y="4763"/>
                  </a:cubicBezTo>
                  <a:cubicBezTo>
                    <a:pt x="0" y="6049"/>
                    <a:pt x="488" y="7227"/>
                    <a:pt x="1393" y="8120"/>
                  </a:cubicBezTo>
                  <a:cubicBezTo>
                    <a:pt x="2286" y="9013"/>
                    <a:pt x="3477" y="9501"/>
                    <a:pt x="4763" y="9501"/>
                  </a:cubicBezTo>
                  <a:cubicBezTo>
                    <a:pt x="6025" y="9501"/>
                    <a:pt x="7215" y="9013"/>
                    <a:pt x="8108" y="8097"/>
                  </a:cubicBezTo>
                  <a:cubicBezTo>
                    <a:pt x="9001" y="7204"/>
                    <a:pt x="9489" y="6013"/>
                    <a:pt x="9489" y="4739"/>
                  </a:cubicBezTo>
                  <a:cubicBezTo>
                    <a:pt x="9489" y="3620"/>
                    <a:pt x="9096" y="2524"/>
                    <a:pt x="8358" y="1667"/>
                  </a:cubicBezTo>
                  <a:cubicBezTo>
                    <a:pt x="8325" y="1625"/>
                    <a:pt x="8284" y="1607"/>
                    <a:pt x="8243" y="1607"/>
                  </a:cubicBezTo>
                  <a:cubicBezTo>
                    <a:pt x="8124" y="1607"/>
                    <a:pt x="8011" y="1757"/>
                    <a:pt x="8108" y="1881"/>
                  </a:cubicBezTo>
                  <a:cubicBezTo>
                    <a:pt x="8751" y="2620"/>
                    <a:pt x="9108" y="3560"/>
                    <a:pt x="9156" y="4537"/>
                  </a:cubicBezTo>
                  <a:lnTo>
                    <a:pt x="8477" y="4537"/>
                  </a:lnTo>
                  <a:cubicBezTo>
                    <a:pt x="8275" y="4537"/>
                    <a:pt x="8275" y="4870"/>
                    <a:pt x="8477" y="4870"/>
                  </a:cubicBezTo>
                  <a:lnTo>
                    <a:pt x="9156" y="4870"/>
                  </a:lnTo>
                  <a:cubicBezTo>
                    <a:pt x="9120" y="6001"/>
                    <a:pt x="8656" y="7037"/>
                    <a:pt x="7870" y="7847"/>
                  </a:cubicBezTo>
                  <a:cubicBezTo>
                    <a:pt x="7084" y="8632"/>
                    <a:pt x="6037" y="9097"/>
                    <a:pt x="4929" y="9144"/>
                  </a:cubicBezTo>
                  <a:lnTo>
                    <a:pt x="4929" y="8466"/>
                  </a:lnTo>
                  <a:cubicBezTo>
                    <a:pt x="4929" y="8364"/>
                    <a:pt x="4846" y="8314"/>
                    <a:pt x="4763" y="8314"/>
                  </a:cubicBezTo>
                  <a:cubicBezTo>
                    <a:pt x="4679" y="8314"/>
                    <a:pt x="4596" y="8364"/>
                    <a:pt x="4596" y="8466"/>
                  </a:cubicBezTo>
                  <a:lnTo>
                    <a:pt x="4596" y="9144"/>
                  </a:lnTo>
                  <a:cubicBezTo>
                    <a:pt x="3477" y="9097"/>
                    <a:pt x="2441" y="8644"/>
                    <a:pt x="1631" y="7858"/>
                  </a:cubicBezTo>
                  <a:cubicBezTo>
                    <a:pt x="834" y="7061"/>
                    <a:pt x="369" y="6013"/>
                    <a:pt x="345" y="4882"/>
                  </a:cubicBezTo>
                  <a:lnTo>
                    <a:pt x="1012" y="4882"/>
                  </a:lnTo>
                  <a:cubicBezTo>
                    <a:pt x="1215" y="4882"/>
                    <a:pt x="1215" y="4560"/>
                    <a:pt x="1012" y="4560"/>
                  </a:cubicBezTo>
                  <a:lnTo>
                    <a:pt x="345" y="4560"/>
                  </a:lnTo>
                  <a:cubicBezTo>
                    <a:pt x="381" y="3441"/>
                    <a:pt x="834" y="2417"/>
                    <a:pt x="1619" y="1620"/>
                  </a:cubicBezTo>
                  <a:cubicBezTo>
                    <a:pt x="2405" y="834"/>
                    <a:pt x="3453" y="369"/>
                    <a:pt x="4560" y="334"/>
                  </a:cubicBezTo>
                  <a:lnTo>
                    <a:pt x="4560" y="1000"/>
                  </a:lnTo>
                  <a:cubicBezTo>
                    <a:pt x="4560" y="1102"/>
                    <a:pt x="4644" y="1152"/>
                    <a:pt x="4727" y="1152"/>
                  </a:cubicBezTo>
                  <a:cubicBezTo>
                    <a:pt x="4810" y="1152"/>
                    <a:pt x="4894" y="1102"/>
                    <a:pt x="4894" y="1000"/>
                  </a:cubicBezTo>
                  <a:lnTo>
                    <a:pt x="4894" y="334"/>
                  </a:lnTo>
                  <a:cubicBezTo>
                    <a:pt x="5834" y="357"/>
                    <a:pt x="6727" y="691"/>
                    <a:pt x="7465" y="1262"/>
                  </a:cubicBezTo>
                  <a:cubicBezTo>
                    <a:pt x="7510" y="1301"/>
                    <a:pt x="7556" y="1319"/>
                    <a:pt x="7597" y="1319"/>
                  </a:cubicBezTo>
                  <a:cubicBezTo>
                    <a:pt x="7645" y="1319"/>
                    <a:pt x="7684" y="1295"/>
                    <a:pt x="7703" y="1250"/>
                  </a:cubicBezTo>
                  <a:cubicBezTo>
                    <a:pt x="7763" y="1179"/>
                    <a:pt x="7751" y="1072"/>
                    <a:pt x="7680" y="1012"/>
                  </a:cubicBezTo>
                  <a:cubicBezTo>
                    <a:pt x="6834" y="346"/>
                    <a:pt x="5822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46" name="Google Shape;1646;p52"/>
          <p:cNvCxnSpPr>
            <a:stCxn id="1647" idx="3"/>
            <a:endCxn id="1640" idx="1"/>
          </p:cNvCxnSpPr>
          <p:nvPr/>
        </p:nvCxnSpPr>
        <p:spPr>
          <a:xfrm rot="-5400000">
            <a:off x="6401550" y="1960825"/>
            <a:ext cx="1184100" cy="454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52"/>
          <p:cNvCxnSpPr>
            <a:endCxn id="1641" idx="0"/>
          </p:cNvCxnSpPr>
          <p:nvPr/>
        </p:nvCxnSpPr>
        <p:spPr>
          <a:xfrm>
            <a:off x="6807425" y="2777750"/>
            <a:ext cx="1335300" cy="26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52"/>
          <p:cNvCxnSpPr>
            <a:endCxn id="1638" idx="2"/>
          </p:cNvCxnSpPr>
          <p:nvPr/>
        </p:nvCxnSpPr>
        <p:spPr>
          <a:xfrm rot="10800000">
            <a:off x="1576325" y="2158325"/>
            <a:ext cx="1105500" cy="633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52"/>
          <p:cNvCxnSpPr>
            <a:endCxn id="1639" idx="2"/>
          </p:cNvCxnSpPr>
          <p:nvPr/>
        </p:nvCxnSpPr>
        <p:spPr>
          <a:xfrm flipH="1">
            <a:off x="1431425" y="2777750"/>
            <a:ext cx="1222800" cy="975900"/>
          </a:xfrm>
          <a:prstGeom prst="bentConnector4">
            <a:avLst>
              <a:gd fmla="val 12322" name="adj1"/>
              <a:gd fmla="val 12440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1" name="Google Shape;16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850" y="1450425"/>
            <a:ext cx="4093350" cy="230249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52" name="Google Shape;1652;p52"/>
          <p:cNvGrpSpPr/>
          <p:nvPr/>
        </p:nvGrpSpPr>
        <p:grpSpPr>
          <a:xfrm>
            <a:off x="416808" y="1590954"/>
            <a:ext cx="185184" cy="367296"/>
            <a:chOff x="7531277" y="2886354"/>
            <a:chExt cx="185184" cy="367296"/>
          </a:xfrm>
        </p:grpSpPr>
        <p:sp>
          <p:nvSpPr>
            <p:cNvPr id="1653" name="Google Shape;1653;p52"/>
            <p:cNvSpPr/>
            <p:nvPr/>
          </p:nvSpPr>
          <p:spPr>
            <a:xfrm>
              <a:off x="7531277" y="2886354"/>
              <a:ext cx="185184" cy="367296"/>
            </a:xfrm>
            <a:custGeom>
              <a:rect b="b" l="l" r="r" t="t"/>
              <a:pathLst>
                <a:path extrusionOk="0" h="11478" w="5787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7642157" y="3151154"/>
              <a:ext cx="16032" cy="10688"/>
            </a:xfrm>
            <a:custGeom>
              <a:rect b="b" l="l" r="r" t="t"/>
              <a:pathLst>
                <a:path extrusionOk="0" h="334" w="501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2"/>
            <p:cNvSpPr/>
            <p:nvPr/>
          </p:nvSpPr>
          <p:spPr>
            <a:xfrm>
              <a:off x="7625005" y="3070738"/>
              <a:ext cx="16032" cy="10336"/>
            </a:xfrm>
            <a:custGeom>
              <a:rect b="b" l="l" r="r" t="t"/>
              <a:pathLst>
                <a:path extrusionOk="0" h="323" w="501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p52"/>
          <p:cNvGrpSpPr/>
          <p:nvPr/>
        </p:nvGrpSpPr>
        <p:grpSpPr>
          <a:xfrm>
            <a:off x="8696152" y="1596862"/>
            <a:ext cx="355099" cy="355481"/>
            <a:chOff x="3539102" y="2427549"/>
            <a:chExt cx="355099" cy="355481"/>
          </a:xfrm>
        </p:grpSpPr>
        <p:sp>
          <p:nvSpPr>
            <p:cNvPr id="1657" name="Google Shape;1657;p52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9" name="Google Shape;1659;p52"/>
          <p:cNvGrpSpPr/>
          <p:nvPr/>
        </p:nvGrpSpPr>
        <p:grpSpPr>
          <a:xfrm>
            <a:off x="8377478" y="3184746"/>
            <a:ext cx="269343" cy="348543"/>
            <a:chOff x="3119678" y="3360146"/>
            <a:chExt cx="269343" cy="348543"/>
          </a:xfrm>
        </p:grpSpPr>
        <p:sp>
          <p:nvSpPr>
            <p:cNvPr id="1660" name="Google Shape;1660;p52"/>
            <p:cNvSpPr/>
            <p:nvPr/>
          </p:nvSpPr>
          <p:spPr>
            <a:xfrm>
              <a:off x="3268289" y="3498271"/>
              <a:ext cx="43782" cy="46728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3147208" y="3475176"/>
              <a:ext cx="214664" cy="233513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3249408" y="3360146"/>
              <a:ext cx="10613" cy="97321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3175879" y="3377919"/>
              <a:ext cx="54331" cy="86740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3119678" y="3429399"/>
              <a:ext cx="89401" cy="5072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3279219" y="3377919"/>
              <a:ext cx="54363" cy="85980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3300349" y="3429399"/>
              <a:ext cx="88672" cy="51100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